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 id="2147483682" r:id="rId2"/>
    <p:sldMasterId id="2147483707" r:id="rId3"/>
    <p:sldMasterId id="2147483710" r:id="rId4"/>
  </p:sldMasterIdLst>
  <p:notesMasterIdLst>
    <p:notesMasterId r:id="rId41"/>
  </p:notesMasterIdLst>
  <p:handoutMasterIdLst>
    <p:handoutMasterId r:id="rId42"/>
  </p:handoutMasterIdLst>
  <p:sldIdLst>
    <p:sldId id="565" r:id="rId5"/>
    <p:sldId id="649" r:id="rId6"/>
    <p:sldId id="568" r:id="rId7"/>
    <p:sldId id="650" r:id="rId8"/>
    <p:sldId id="572" r:id="rId9"/>
    <p:sldId id="626" r:id="rId10"/>
    <p:sldId id="763" r:id="rId11"/>
    <p:sldId id="629" r:id="rId12"/>
    <p:sldId id="630" r:id="rId13"/>
    <p:sldId id="668" r:id="rId14"/>
    <p:sldId id="658" r:id="rId15"/>
    <p:sldId id="592" r:id="rId16"/>
    <p:sldId id="594" r:id="rId17"/>
    <p:sldId id="675" r:id="rId18"/>
    <p:sldId id="672" r:id="rId19"/>
    <p:sldId id="595" r:id="rId20"/>
    <p:sldId id="676" r:id="rId21"/>
    <p:sldId id="671" r:id="rId22"/>
    <p:sldId id="596" r:id="rId23"/>
    <p:sldId id="670" r:id="rId24"/>
    <p:sldId id="678" r:id="rId25"/>
    <p:sldId id="657" r:id="rId26"/>
    <p:sldId id="602" r:id="rId27"/>
    <p:sldId id="654" r:id="rId28"/>
    <p:sldId id="655" r:id="rId29"/>
    <p:sldId id="608" r:id="rId30"/>
    <p:sldId id="768" r:id="rId31"/>
    <p:sldId id="769" r:id="rId32"/>
    <p:sldId id="771" r:id="rId33"/>
    <p:sldId id="772" r:id="rId34"/>
    <p:sldId id="766" r:id="rId35"/>
    <p:sldId id="778" r:id="rId36"/>
    <p:sldId id="777" r:id="rId37"/>
    <p:sldId id="776" r:id="rId38"/>
    <p:sldId id="609" r:id="rId39"/>
    <p:sldId id="566" r:id="rId40"/>
  </p:sldIdLst>
  <p:sldSz cx="12192000" cy="6858000"/>
  <p:notesSz cx="7010400" cy="9296400"/>
  <p:defaultTextStyle>
    <a:defPPr>
      <a:defRPr lang="en-US"/>
    </a:defPPr>
    <a:lvl1pPr algn="l" rtl="0" fontAlgn="base">
      <a:spcBef>
        <a:spcPct val="20000"/>
      </a:spcBef>
      <a:spcAft>
        <a:spcPct val="0"/>
      </a:spcAft>
      <a:buChar char="•"/>
      <a:defRPr sz="4400" kern="1200">
        <a:solidFill>
          <a:schemeClr val="tx2"/>
        </a:solidFill>
        <a:latin typeface="Arial Black" pitchFamily="34" charset="0"/>
        <a:ea typeface="+mn-ea"/>
        <a:cs typeface="+mn-cs"/>
      </a:defRPr>
    </a:lvl1pPr>
    <a:lvl2pPr marL="457200" algn="l" rtl="0" fontAlgn="base">
      <a:spcBef>
        <a:spcPct val="20000"/>
      </a:spcBef>
      <a:spcAft>
        <a:spcPct val="0"/>
      </a:spcAft>
      <a:buChar char="•"/>
      <a:defRPr sz="4400" kern="1200">
        <a:solidFill>
          <a:schemeClr val="tx2"/>
        </a:solidFill>
        <a:latin typeface="Arial Black" pitchFamily="34" charset="0"/>
        <a:ea typeface="+mn-ea"/>
        <a:cs typeface="+mn-cs"/>
      </a:defRPr>
    </a:lvl2pPr>
    <a:lvl3pPr marL="914400" algn="l" rtl="0" fontAlgn="base">
      <a:spcBef>
        <a:spcPct val="20000"/>
      </a:spcBef>
      <a:spcAft>
        <a:spcPct val="0"/>
      </a:spcAft>
      <a:buChar char="•"/>
      <a:defRPr sz="4400" kern="1200">
        <a:solidFill>
          <a:schemeClr val="tx2"/>
        </a:solidFill>
        <a:latin typeface="Arial Black" pitchFamily="34" charset="0"/>
        <a:ea typeface="+mn-ea"/>
        <a:cs typeface="+mn-cs"/>
      </a:defRPr>
    </a:lvl3pPr>
    <a:lvl4pPr marL="1371600" algn="l" rtl="0" fontAlgn="base">
      <a:spcBef>
        <a:spcPct val="20000"/>
      </a:spcBef>
      <a:spcAft>
        <a:spcPct val="0"/>
      </a:spcAft>
      <a:buChar char="•"/>
      <a:defRPr sz="4400" kern="1200">
        <a:solidFill>
          <a:schemeClr val="tx2"/>
        </a:solidFill>
        <a:latin typeface="Arial Black" pitchFamily="34" charset="0"/>
        <a:ea typeface="+mn-ea"/>
        <a:cs typeface="+mn-cs"/>
      </a:defRPr>
    </a:lvl4pPr>
    <a:lvl5pPr marL="1828800" algn="l" rtl="0" fontAlgn="base">
      <a:spcBef>
        <a:spcPct val="20000"/>
      </a:spcBef>
      <a:spcAft>
        <a:spcPct val="0"/>
      </a:spcAft>
      <a:buChar char="•"/>
      <a:defRPr sz="4400" kern="1200">
        <a:solidFill>
          <a:schemeClr val="tx2"/>
        </a:solidFill>
        <a:latin typeface="Arial Black" pitchFamily="34" charset="0"/>
        <a:ea typeface="+mn-ea"/>
        <a:cs typeface="+mn-cs"/>
      </a:defRPr>
    </a:lvl5pPr>
    <a:lvl6pPr marL="2286000" algn="l" defTabSz="914400" rtl="0" eaLnBrk="1" latinLnBrk="0" hangingPunct="1">
      <a:defRPr sz="4400" kern="1200">
        <a:solidFill>
          <a:schemeClr val="tx2"/>
        </a:solidFill>
        <a:latin typeface="Arial Black" pitchFamily="34" charset="0"/>
        <a:ea typeface="+mn-ea"/>
        <a:cs typeface="+mn-cs"/>
      </a:defRPr>
    </a:lvl6pPr>
    <a:lvl7pPr marL="2743200" algn="l" defTabSz="914400" rtl="0" eaLnBrk="1" latinLnBrk="0" hangingPunct="1">
      <a:defRPr sz="4400" kern="1200">
        <a:solidFill>
          <a:schemeClr val="tx2"/>
        </a:solidFill>
        <a:latin typeface="Arial Black" pitchFamily="34" charset="0"/>
        <a:ea typeface="+mn-ea"/>
        <a:cs typeface="+mn-cs"/>
      </a:defRPr>
    </a:lvl7pPr>
    <a:lvl8pPr marL="3200400" algn="l" defTabSz="914400" rtl="0" eaLnBrk="1" latinLnBrk="0" hangingPunct="1">
      <a:defRPr sz="4400" kern="1200">
        <a:solidFill>
          <a:schemeClr val="tx2"/>
        </a:solidFill>
        <a:latin typeface="Arial Black" pitchFamily="34" charset="0"/>
        <a:ea typeface="+mn-ea"/>
        <a:cs typeface="+mn-cs"/>
      </a:defRPr>
    </a:lvl8pPr>
    <a:lvl9pPr marL="3657600" algn="l" defTabSz="914400" rtl="0" eaLnBrk="1" latinLnBrk="0" hangingPunct="1">
      <a:defRPr sz="4400" kern="1200">
        <a:solidFill>
          <a:schemeClr val="tx2"/>
        </a:solidFill>
        <a:latin typeface="Arial Black"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cas Lang M" initials="LLM" lastIdx="1" clrIdx="0">
    <p:extLst>
      <p:ext uri="{19B8F6BF-5375-455C-9EA6-DF929625EA0E}">
        <p15:presenceInfo xmlns:p15="http://schemas.microsoft.com/office/powerpoint/2012/main" userId="S-1-5-21-4253163610-2667598496-3511663415-70844" providerId="AD"/>
      </p:ext>
    </p:extLst>
  </p:cmAuthor>
  <p:cmAuthor id="2" name="Janie Powell M" initials="JPM" lastIdx="5" clrIdx="1">
    <p:extLst>
      <p:ext uri="{19B8F6BF-5375-455C-9EA6-DF929625EA0E}">
        <p15:presenceInfo xmlns:p15="http://schemas.microsoft.com/office/powerpoint/2012/main" userId="S::jmpowell@saws.org::52d6238e-d5b0-46de-bd5e-708ebc964db6" providerId="AD"/>
      </p:ext>
    </p:extLst>
  </p:cmAuthor>
  <p:cmAuthor id="3" name="Marisa Martinez Palmer" initials="MMP" lastIdx="1" clrIdx="2">
    <p:extLst>
      <p:ext uri="{19B8F6BF-5375-455C-9EA6-DF929625EA0E}">
        <p15:presenceInfo xmlns:p15="http://schemas.microsoft.com/office/powerpoint/2012/main" userId="S::marimartinez@saws.org::a2a20f11-8b2b-4b82-b820-da9e46d48b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252AF7"/>
    <a:srgbClr val="4411A1"/>
    <a:srgbClr val="000099"/>
    <a:srgbClr val="009900"/>
    <a:srgbClr val="FF66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38" autoAdjust="0"/>
    <p:restoredTop sz="96517" autoAdjust="0"/>
  </p:normalViewPr>
  <p:slideViewPr>
    <p:cSldViewPr snapToGrid="0">
      <p:cViewPr varScale="1">
        <p:scale>
          <a:sx n="110" d="100"/>
          <a:sy n="110" d="100"/>
        </p:scale>
        <p:origin x="840" y="9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50" d="100"/>
          <a:sy n="50" d="100"/>
        </p:scale>
        <p:origin x="2612" y="28"/>
      </p:cViewPr>
      <p:guideLst>
        <p:guide orient="horz" pos="2929"/>
        <p:guide pos="220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bwMode="auto">
          <a:xfrm>
            <a:off x="0" y="1"/>
            <a:ext cx="3037523" cy="464662"/>
          </a:xfrm>
          <a:prstGeom prst="rect">
            <a:avLst/>
          </a:prstGeom>
          <a:noFill/>
          <a:ln w="9525">
            <a:noFill/>
            <a:miter lim="800000"/>
            <a:headEnd/>
            <a:tailEnd/>
          </a:ln>
          <a:effectLst/>
        </p:spPr>
        <p:txBody>
          <a:bodyPr vert="horz" wrap="square" lIns="93092" tIns="46547" rIns="93092" bIns="46547" numCol="1" anchor="t" anchorCtr="0" compatLnSpc="1">
            <a:prstTxWarp prst="textNoShape">
              <a:avLst/>
            </a:prstTxWarp>
          </a:bodyPr>
          <a:lstStyle>
            <a:lvl1pPr defTabSz="932236">
              <a:spcBef>
                <a:spcPct val="0"/>
              </a:spcBef>
              <a:buFontTx/>
              <a:buNone/>
              <a:defRPr sz="1200">
                <a:solidFill>
                  <a:schemeClr val="tx1"/>
                </a:solidFill>
                <a:latin typeface="Arial" charset="0"/>
              </a:defRPr>
            </a:lvl1pPr>
          </a:lstStyle>
          <a:p>
            <a:endParaRPr lang="en-US" dirty="0"/>
          </a:p>
        </p:txBody>
      </p:sp>
      <p:sp>
        <p:nvSpPr>
          <p:cNvPr id="131075" name="Rectangle 3"/>
          <p:cNvSpPr>
            <a:spLocks noGrp="1" noChangeArrowheads="1"/>
          </p:cNvSpPr>
          <p:nvPr>
            <p:ph type="dt" sz="quarter" idx="1"/>
          </p:nvPr>
        </p:nvSpPr>
        <p:spPr bwMode="auto">
          <a:xfrm>
            <a:off x="3972877" y="1"/>
            <a:ext cx="3037523" cy="464662"/>
          </a:xfrm>
          <a:prstGeom prst="rect">
            <a:avLst/>
          </a:prstGeom>
          <a:noFill/>
          <a:ln w="9525">
            <a:noFill/>
            <a:miter lim="800000"/>
            <a:headEnd/>
            <a:tailEnd/>
          </a:ln>
          <a:effectLst/>
        </p:spPr>
        <p:txBody>
          <a:bodyPr vert="horz" wrap="square" lIns="93092" tIns="46547" rIns="93092" bIns="46547" numCol="1" anchor="t" anchorCtr="0" compatLnSpc="1">
            <a:prstTxWarp prst="textNoShape">
              <a:avLst/>
            </a:prstTxWarp>
          </a:bodyPr>
          <a:lstStyle>
            <a:lvl1pPr algn="r" defTabSz="932236">
              <a:spcBef>
                <a:spcPct val="0"/>
              </a:spcBef>
              <a:buFontTx/>
              <a:buNone/>
              <a:defRPr sz="1200">
                <a:solidFill>
                  <a:schemeClr val="tx1"/>
                </a:solidFill>
                <a:latin typeface="Arial" charset="0"/>
              </a:defRPr>
            </a:lvl1pPr>
          </a:lstStyle>
          <a:p>
            <a:endParaRPr lang="en-US" dirty="0"/>
          </a:p>
        </p:txBody>
      </p:sp>
      <p:sp>
        <p:nvSpPr>
          <p:cNvPr id="131076" name="Rectangle 4"/>
          <p:cNvSpPr>
            <a:spLocks noGrp="1" noChangeArrowheads="1"/>
          </p:cNvSpPr>
          <p:nvPr>
            <p:ph type="ftr" sz="quarter" idx="2"/>
          </p:nvPr>
        </p:nvSpPr>
        <p:spPr bwMode="auto">
          <a:xfrm>
            <a:off x="0" y="8831740"/>
            <a:ext cx="3037523" cy="464661"/>
          </a:xfrm>
          <a:prstGeom prst="rect">
            <a:avLst/>
          </a:prstGeom>
          <a:noFill/>
          <a:ln w="9525">
            <a:noFill/>
            <a:miter lim="800000"/>
            <a:headEnd/>
            <a:tailEnd/>
          </a:ln>
          <a:effectLst/>
        </p:spPr>
        <p:txBody>
          <a:bodyPr vert="horz" wrap="square" lIns="93092" tIns="46547" rIns="93092" bIns="46547" numCol="1" anchor="b" anchorCtr="0" compatLnSpc="1">
            <a:prstTxWarp prst="textNoShape">
              <a:avLst/>
            </a:prstTxWarp>
          </a:bodyPr>
          <a:lstStyle>
            <a:lvl1pPr defTabSz="932236">
              <a:spcBef>
                <a:spcPct val="0"/>
              </a:spcBef>
              <a:buFontTx/>
              <a:buNone/>
              <a:defRPr sz="1200">
                <a:solidFill>
                  <a:schemeClr val="tx1"/>
                </a:solidFill>
                <a:latin typeface="Arial" charset="0"/>
              </a:defRPr>
            </a:lvl1pPr>
          </a:lstStyle>
          <a:p>
            <a:endParaRPr lang="en-US" dirty="0"/>
          </a:p>
        </p:txBody>
      </p:sp>
      <p:sp>
        <p:nvSpPr>
          <p:cNvPr id="131077" name="Rectangle 5"/>
          <p:cNvSpPr>
            <a:spLocks noGrp="1" noChangeArrowheads="1"/>
          </p:cNvSpPr>
          <p:nvPr>
            <p:ph type="sldNum" sz="quarter" idx="3"/>
          </p:nvPr>
        </p:nvSpPr>
        <p:spPr bwMode="auto">
          <a:xfrm>
            <a:off x="3972877" y="8831740"/>
            <a:ext cx="3037523" cy="464661"/>
          </a:xfrm>
          <a:prstGeom prst="rect">
            <a:avLst/>
          </a:prstGeom>
          <a:noFill/>
          <a:ln w="9525">
            <a:noFill/>
            <a:miter lim="800000"/>
            <a:headEnd/>
            <a:tailEnd/>
          </a:ln>
          <a:effectLst/>
        </p:spPr>
        <p:txBody>
          <a:bodyPr vert="horz" wrap="square" lIns="93092" tIns="46547" rIns="93092" bIns="46547" numCol="1" anchor="b" anchorCtr="0" compatLnSpc="1">
            <a:prstTxWarp prst="textNoShape">
              <a:avLst/>
            </a:prstTxWarp>
          </a:bodyPr>
          <a:lstStyle>
            <a:lvl1pPr algn="r" defTabSz="932236">
              <a:spcBef>
                <a:spcPct val="0"/>
              </a:spcBef>
              <a:buFontTx/>
              <a:buNone/>
              <a:defRPr sz="1200">
                <a:solidFill>
                  <a:schemeClr val="tx1"/>
                </a:solidFill>
                <a:latin typeface="Arial" charset="0"/>
              </a:defRPr>
            </a:lvl1pPr>
          </a:lstStyle>
          <a:p>
            <a:fld id="{8C915625-634F-43A9-BFAE-F8FF18CA2E42}" type="slidenum">
              <a:rPr lang="en-US"/>
              <a:pPr/>
              <a:t>‹#›</a:t>
            </a:fld>
            <a:endParaRPr lang="en-US" dirty="0"/>
          </a:p>
        </p:txBody>
      </p:sp>
    </p:spTree>
    <p:extLst>
      <p:ext uri="{BB962C8B-B14F-4D97-AF65-F5344CB8AC3E}">
        <p14:creationId xmlns:p14="http://schemas.microsoft.com/office/powerpoint/2010/main" val="4217048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1"/>
            <a:ext cx="3037523" cy="464662"/>
          </a:xfrm>
          <a:prstGeom prst="rect">
            <a:avLst/>
          </a:prstGeom>
          <a:noFill/>
          <a:ln w="9525">
            <a:noFill/>
            <a:miter lim="800000"/>
            <a:headEnd/>
            <a:tailEnd/>
          </a:ln>
          <a:effectLst/>
        </p:spPr>
        <p:txBody>
          <a:bodyPr vert="horz" wrap="square" lIns="93092" tIns="46547" rIns="93092" bIns="46547" numCol="1" anchor="t" anchorCtr="0" compatLnSpc="1">
            <a:prstTxWarp prst="textNoShape">
              <a:avLst/>
            </a:prstTxWarp>
          </a:bodyPr>
          <a:lstStyle>
            <a:lvl1pPr defTabSz="932236">
              <a:spcBef>
                <a:spcPct val="0"/>
              </a:spcBef>
              <a:buFontTx/>
              <a:buNone/>
              <a:defRPr sz="1200">
                <a:solidFill>
                  <a:schemeClr val="tx1"/>
                </a:solidFill>
                <a:latin typeface="Arial" charset="0"/>
              </a:defRPr>
            </a:lvl1pPr>
          </a:lstStyle>
          <a:p>
            <a:endParaRPr lang="en-US" dirty="0"/>
          </a:p>
        </p:txBody>
      </p:sp>
      <p:sp>
        <p:nvSpPr>
          <p:cNvPr id="6147" name="Rectangle 3"/>
          <p:cNvSpPr>
            <a:spLocks noGrp="1" noChangeArrowheads="1"/>
          </p:cNvSpPr>
          <p:nvPr>
            <p:ph type="dt" idx="1"/>
          </p:nvPr>
        </p:nvSpPr>
        <p:spPr bwMode="auto">
          <a:xfrm>
            <a:off x="3971292" y="1"/>
            <a:ext cx="3037523" cy="464662"/>
          </a:xfrm>
          <a:prstGeom prst="rect">
            <a:avLst/>
          </a:prstGeom>
          <a:noFill/>
          <a:ln w="9525">
            <a:noFill/>
            <a:miter lim="800000"/>
            <a:headEnd/>
            <a:tailEnd/>
          </a:ln>
          <a:effectLst/>
        </p:spPr>
        <p:txBody>
          <a:bodyPr vert="horz" wrap="square" lIns="93092" tIns="46547" rIns="93092" bIns="46547" numCol="1" anchor="t" anchorCtr="0" compatLnSpc="1">
            <a:prstTxWarp prst="textNoShape">
              <a:avLst/>
            </a:prstTxWarp>
          </a:bodyPr>
          <a:lstStyle>
            <a:lvl1pPr algn="r" defTabSz="932236">
              <a:spcBef>
                <a:spcPct val="0"/>
              </a:spcBef>
              <a:buFontTx/>
              <a:buNone/>
              <a:defRPr sz="1200">
                <a:solidFill>
                  <a:schemeClr val="tx1"/>
                </a:solidFill>
                <a:latin typeface="Arial" charset="0"/>
              </a:defRPr>
            </a:lvl1pPr>
          </a:lstStyle>
          <a:p>
            <a:endParaRPr lang="en-US" dirty="0"/>
          </a:p>
        </p:txBody>
      </p:sp>
      <p:sp>
        <p:nvSpPr>
          <p:cNvPr id="6148" name="Rectangle 4"/>
          <p:cNvSpPr>
            <a:spLocks noGrp="1" noRot="1" noChangeAspect="1" noChangeArrowheads="1" noTextEdit="1"/>
          </p:cNvSpPr>
          <p:nvPr>
            <p:ph type="sldImg" idx="2"/>
          </p:nvPr>
        </p:nvSpPr>
        <p:spPr bwMode="auto">
          <a:xfrm>
            <a:off x="412750" y="695325"/>
            <a:ext cx="6196013" cy="348615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699138" y="4415077"/>
            <a:ext cx="5612125" cy="4185125"/>
          </a:xfrm>
          <a:prstGeom prst="rect">
            <a:avLst/>
          </a:prstGeom>
          <a:noFill/>
          <a:ln w="9525">
            <a:noFill/>
            <a:miter lim="800000"/>
            <a:headEnd/>
            <a:tailEnd/>
          </a:ln>
          <a:effectLst/>
        </p:spPr>
        <p:txBody>
          <a:bodyPr vert="horz" wrap="square" lIns="93092" tIns="46547" rIns="93092" bIns="4654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150" name="Rectangle 6"/>
          <p:cNvSpPr>
            <a:spLocks noGrp="1" noChangeArrowheads="1"/>
          </p:cNvSpPr>
          <p:nvPr>
            <p:ph type="ftr" sz="quarter" idx="4"/>
          </p:nvPr>
        </p:nvSpPr>
        <p:spPr bwMode="auto">
          <a:xfrm>
            <a:off x="0" y="8830154"/>
            <a:ext cx="3037523" cy="464662"/>
          </a:xfrm>
          <a:prstGeom prst="rect">
            <a:avLst/>
          </a:prstGeom>
          <a:noFill/>
          <a:ln w="9525">
            <a:noFill/>
            <a:miter lim="800000"/>
            <a:headEnd/>
            <a:tailEnd/>
          </a:ln>
          <a:effectLst/>
        </p:spPr>
        <p:txBody>
          <a:bodyPr vert="horz" wrap="square" lIns="93092" tIns="46547" rIns="93092" bIns="46547" numCol="1" anchor="b" anchorCtr="0" compatLnSpc="1">
            <a:prstTxWarp prst="textNoShape">
              <a:avLst/>
            </a:prstTxWarp>
          </a:bodyPr>
          <a:lstStyle>
            <a:lvl1pPr defTabSz="932236">
              <a:spcBef>
                <a:spcPct val="0"/>
              </a:spcBef>
              <a:buFontTx/>
              <a:buNone/>
              <a:defRPr sz="1200">
                <a:solidFill>
                  <a:schemeClr val="tx1"/>
                </a:solidFill>
                <a:latin typeface="Arial" charset="0"/>
              </a:defRPr>
            </a:lvl1pPr>
          </a:lstStyle>
          <a:p>
            <a:endParaRPr lang="en-US" dirty="0"/>
          </a:p>
        </p:txBody>
      </p:sp>
      <p:sp>
        <p:nvSpPr>
          <p:cNvPr id="6151" name="Rectangle 7"/>
          <p:cNvSpPr>
            <a:spLocks noGrp="1" noChangeArrowheads="1"/>
          </p:cNvSpPr>
          <p:nvPr>
            <p:ph type="sldNum" sz="quarter" idx="5"/>
          </p:nvPr>
        </p:nvSpPr>
        <p:spPr bwMode="auto">
          <a:xfrm>
            <a:off x="3971292" y="8830154"/>
            <a:ext cx="3037523" cy="464662"/>
          </a:xfrm>
          <a:prstGeom prst="rect">
            <a:avLst/>
          </a:prstGeom>
          <a:noFill/>
          <a:ln w="9525">
            <a:noFill/>
            <a:miter lim="800000"/>
            <a:headEnd/>
            <a:tailEnd/>
          </a:ln>
          <a:effectLst/>
        </p:spPr>
        <p:txBody>
          <a:bodyPr vert="horz" wrap="square" lIns="93092" tIns="46547" rIns="93092" bIns="46547" numCol="1" anchor="b" anchorCtr="0" compatLnSpc="1">
            <a:prstTxWarp prst="textNoShape">
              <a:avLst/>
            </a:prstTxWarp>
          </a:bodyPr>
          <a:lstStyle>
            <a:lvl1pPr algn="r" defTabSz="932236">
              <a:spcBef>
                <a:spcPct val="0"/>
              </a:spcBef>
              <a:buFontTx/>
              <a:buNone/>
              <a:defRPr sz="1200">
                <a:solidFill>
                  <a:schemeClr val="tx1"/>
                </a:solidFill>
                <a:latin typeface="Arial" charset="0"/>
              </a:defRPr>
            </a:lvl1pPr>
          </a:lstStyle>
          <a:p>
            <a:fld id="{F6AACC46-C279-443F-B556-4A2B318B4903}" type="slidenum">
              <a:rPr lang="en-US"/>
              <a:pPr/>
              <a:t>‹#›</a:t>
            </a:fld>
            <a:endParaRPr lang="en-US" dirty="0"/>
          </a:p>
        </p:txBody>
      </p:sp>
    </p:spTree>
    <p:extLst>
      <p:ext uri="{BB962C8B-B14F-4D97-AF65-F5344CB8AC3E}">
        <p14:creationId xmlns:p14="http://schemas.microsoft.com/office/powerpoint/2010/main" val="29845531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AACC46-C279-443F-B556-4A2B318B4903}" type="slidenum">
              <a:rPr lang="en-US" smtClean="0"/>
              <a:pPr/>
              <a:t>1</a:t>
            </a:fld>
            <a:endParaRPr lang="en-US" dirty="0"/>
          </a:p>
        </p:txBody>
      </p:sp>
    </p:spTree>
    <p:extLst>
      <p:ext uri="{BB962C8B-B14F-4D97-AF65-F5344CB8AC3E}">
        <p14:creationId xmlns:p14="http://schemas.microsoft.com/office/powerpoint/2010/main" val="211673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21</a:t>
            </a:fld>
            <a:endParaRPr lang="en-US" dirty="0"/>
          </a:p>
        </p:txBody>
      </p:sp>
    </p:spTree>
    <p:extLst>
      <p:ext uri="{BB962C8B-B14F-4D97-AF65-F5344CB8AC3E}">
        <p14:creationId xmlns:p14="http://schemas.microsoft.com/office/powerpoint/2010/main" val="554595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AACC46-C279-443F-B556-4A2B318B4903}" type="slidenum">
              <a:rPr lang="en-US" smtClean="0"/>
              <a:pPr/>
              <a:t>22</a:t>
            </a:fld>
            <a:endParaRPr lang="en-US" dirty="0"/>
          </a:p>
        </p:txBody>
      </p:sp>
    </p:spTree>
    <p:extLst>
      <p:ext uri="{BB962C8B-B14F-4D97-AF65-F5344CB8AC3E}">
        <p14:creationId xmlns:p14="http://schemas.microsoft.com/office/powerpoint/2010/main" val="1257707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AACC46-C279-443F-B556-4A2B318B4903}" type="slidenum">
              <a:rPr lang="en-US" smtClean="0"/>
              <a:pPr/>
              <a:t>23</a:t>
            </a:fld>
            <a:endParaRPr lang="en-US" dirty="0"/>
          </a:p>
        </p:txBody>
      </p:sp>
    </p:spTree>
    <p:extLst>
      <p:ext uri="{BB962C8B-B14F-4D97-AF65-F5344CB8AC3E}">
        <p14:creationId xmlns:p14="http://schemas.microsoft.com/office/powerpoint/2010/main" val="1365893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AACC46-C279-443F-B556-4A2B318B4903}" type="slidenum">
              <a:rPr lang="en-US" smtClean="0"/>
              <a:pPr/>
              <a:t>24</a:t>
            </a:fld>
            <a:endParaRPr lang="en-US" dirty="0"/>
          </a:p>
        </p:txBody>
      </p:sp>
    </p:spTree>
    <p:extLst>
      <p:ext uri="{BB962C8B-B14F-4D97-AF65-F5344CB8AC3E}">
        <p14:creationId xmlns:p14="http://schemas.microsoft.com/office/powerpoint/2010/main" val="3624917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AACC46-C279-443F-B556-4A2B318B4903}" type="slidenum">
              <a:rPr lang="en-US" smtClean="0"/>
              <a:pPr/>
              <a:t>25</a:t>
            </a:fld>
            <a:endParaRPr lang="en-US" dirty="0"/>
          </a:p>
        </p:txBody>
      </p:sp>
    </p:spTree>
    <p:extLst>
      <p:ext uri="{BB962C8B-B14F-4D97-AF65-F5344CB8AC3E}">
        <p14:creationId xmlns:p14="http://schemas.microsoft.com/office/powerpoint/2010/main" val="25896268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AACC46-C279-443F-B556-4A2B318B4903}" type="slidenum">
              <a:rPr lang="en-US" smtClean="0"/>
              <a:pPr/>
              <a:t>26</a:t>
            </a:fld>
            <a:endParaRPr lang="en-US" dirty="0"/>
          </a:p>
        </p:txBody>
      </p:sp>
    </p:spTree>
    <p:extLst>
      <p:ext uri="{BB962C8B-B14F-4D97-AF65-F5344CB8AC3E}">
        <p14:creationId xmlns:p14="http://schemas.microsoft.com/office/powerpoint/2010/main" val="10491428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1000"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27</a:t>
            </a:fld>
            <a:endParaRPr lang="en-US" dirty="0"/>
          </a:p>
        </p:txBody>
      </p:sp>
    </p:spTree>
    <p:extLst>
      <p:ext uri="{BB962C8B-B14F-4D97-AF65-F5344CB8AC3E}">
        <p14:creationId xmlns:p14="http://schemas.microsoft.com/office/powerpoint/2010/main" val="23300595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1000"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28</a:t>
            </a:fld>
            <a:endParaRPr lang="en-US" dirty="0"/>
          </a:p>
        </p:txBody>
      </p:sp>
    </p:spTree>
    <p:extLst>
      <p:ext uri="{BB962C8B-B14F-4D97-AF65-F5344CB8AC3E}">
        <p14:creationId xmlns:p14="http://schemas.microsoft.com/office/powerpoint/2010/main" val="634173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1000"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31</a:t>
            </a:fld>
            <a:endParaRPr lang="en-US" dirty="0"/>
          </a:p>
        </p:txBody>
      </p:sp>
    </p:spTree>
    <p:extLst>
      <p:ext uri="{BB962C8B-B14F-4D97-AF65-F5344CB8AC3E}">
        <p14:creationId xmlns:p14="http://schemas.microsoft.com/office/powerpoint/2010/main" val="170474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1000"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33</a:t>
            </a:fld>
            <a:endParaRPr lang="en-US" dirty="0"/>
          </a:p>
        </p:txBody>
      </p:sp>
    </p:spTree>
    <p:extLst>
      <p:ext uri="{BB962C8B-B14F-4D97-AF65-F5344CB8AC3E}">
        <p14:creationId xmlns:p14="http://schemas.microsoft.com/office/powerpoint/2010/main" val="2714154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4</a:t>
            </a:fld>
            <a:endParaRPr lang="en-US" dirty="0"/>
          </a:p>
        </p:txBody>
      </p:sp>
    </p:spTree>
    <p:extLst>
      <p:ext uri="{BB962C8B-B14F-4D97-AF65-F5344CB8AC3E}">
        <p14:creationId xmlns:p14="http://schemas.microsoft.com/office/powerpoint/2010/main" val="34939575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1000"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34</a:t>
            </a:fld>
            <a:endParaRPr lang="en-US" dirty="0"/>
          </a:p>
        </p:txBody>
      </p:sp>
    </p:spTree>
    <p:extLst>
      <p:ext uri="{BB962C8B-B14F-4D97-AF65-F5344CB8AC3E}">
        <p14:creationId xmlns:p14="http://schemas.microsoft.com/office/powerpoint/2010/main" val="38889196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AACC46-C279-443F-B556-4A2B318B4903}" type="slidenum">
              <a:rPr lang="en-US" smtClean="0"/>
              <a:pPr/>
              <a:t>35</a:t>
            </a:fld>
            <a:endParaRPr lang="en-US" dirty="0"/>
          </a:p>
        </p:txBody>
      </p:sp>
    </p:spTree>
    <p:extLst>
      <p:ext uri="{BB962C8B-B14F-4D97-AF65-F5344CB8AC3E}">
        <p14:creationId xmlns:p14="http://schemas.microsoft.com/office/powerpoint/2010/main" val="22922624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AACC46-C279-443F-B556-4A2B318B4903}" type="slidenum">
              <a:rPr lang="en-US" smtClean="0"/>
              <a:pPr/>
              <a:t>36</a:t>
            </a:fld>
            <a:endParaRPr lang="en-US" dirty="0"/>
          </a:p>
        </p:txBody>
      </p:sp>
    </p:spTree>
    <p:extLst>
      <p:ext uri="{BB962C8B-B14F-4D97-AF65-F5344CB8AC3E}">
        <p14:creationId xmlns:p14="http://schemas.microsoft.com/office/powerpoint/2010/main" val="2509837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5</a:t>
            </a:fld>
            <a:endParaRPr lang="en-US" dirty="0"/>
          </a:p>
        </p:txBody>
      </p:sp>
    </p:spTree>
    <p:extLst>
      <p:ext uri="{BB962C8B-B14F-4D97-AF65-F5344CB8AC3E}">
        <p14:creationId xmlns:p14="http://schemas.microsoft.com/office/powerpoint/2010/main" val="2190833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AACC46-C279-443F-B556-4A2B318B4903}" type="slidenum">
              <a:rPr lang="en-US" smtClean="0"/>
              <a:pPr/>
              <a:t>6</a:t>
            </a:fld>
            <a:endParaRPr lang="en-US"/>
          </a:p>
        </p:txBody>
      </p:sp>
    </p:spTree>
    <p:extLst>
      <p:ext uri="{BB962C8B-B14F-4D97-AF65-F5344CB8AC3E}">
        <p14:creationId xmlns:p14="http://schemas.microsoft.com/office/powerpoint/2010/main" val="2934649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16</a:t>
            </a:fld>
            <a:endParaRPr lang="en-US" dirty="0"/>
          </a:p>
        </p:txBody>
      </p:sp>
    </p:spTree>
    <p:extLst>
      <p:ext uri="{BB962C8B-B14F-4D97-AF65-F5344CB8AC3E}">
        <p14:creationId xmlns:p14="http://schemas.microsoft.com/office/powerpoint/2010/main" val="664290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17</a:t>
            </a:fld>
            <a:endParaRPr lang="en-US" dirty="0"/>
          </a:p>
        </p:txBody>
      </p:sp>
    </p:spTree>
    <p:extLst>
      <p:ext uri="{BB962C8B-B14F-4D97-AF65-F5344CB8AC3E}">
        <p14:creationId xmlns:p14="http://schemas.microsoft.com/office/powerpoint/2010/main" val="3854307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18</a:t>
            </a:fld>
            <a:endParaRPr lang="en-US" dirty="0"/>
          </a:p>
        </p:txBody>
      </p:sp>
    </p:spTree>
    <p:extLst>
      <p:ext uri="{BB962C8B-B14F-4D97-AF65-F5344CB8AC3E}">
        <p14:creationId xmlns:p14="http://schemas.microsoft.com/office/powerpoint/2010/main" val="605179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19</a:t>
            </a:fld>
            <a:endParaRPr lang="en-US" dirty="0"/>
          </a:p>
        </p:txBody>
      </p:sp>
    </p:spTree>
    <p:extLst>
      <p:ext uri="{BB962C8B-B14F-4D97-AF65-F5344CB8AC3E}">
        <p14:creationId xmlns:p14="http://schemas.microsoft.com/office/powerpoint/2010/main" val="3068311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20</a:t>
            </a:fld>
            <a:endParaRPr lang="en-US" dirty="0"/>
          </a:p>
        </p:txBody>
      </p:sp>
    </p:spTree>
    <p:extLst>
      <p:ext uri="{BB962C8B-B14F-4D97-AF65-F5344CB8AC3E}">
        <p14:creationId xmlns:p14="http://schemas.microsoft.com/office/powerpoint/2010/main" val="2932523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Placeholder 1"/>
          <p:cNvSpPr txBox="1">
            <a:spLocks/>
          </p:cNvSpPr>
          <p:nvPr userDrawn="1"/>
        </p:nvSpPr>
        <p:spPr>
          <a:xfrm>
            <a:off x="431686" y="240393"/>
            <a:ext cx="11286068" cy="1692773"/>
          </a:xfrm>
          <a:prstGeom prst="rect">
            <a:avLst/>
          </a:prstGeom>
        </p:spPr>
        <p:txBody>
          <a:bodyPr vert="horz" lIns="91440" tIns="45720" rIns="91440" bIns="45720" rtlCol="0" anchor="ctr" anchorCtr="0">
            <a:noAutofit/>
          </a:bodyPr>
          <a:lstStyle>
            <a:lvl1pPr>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Gill Sans MT" panose="020B0502020104020203" pitchFamily="34" charset="0"/>
                <a:ea typeface="+mj-ea"/>
                <a:cs typeface="+mj-cs"/>
              </a:rPr>
              <a:t>Dam Improvements Project RFQ</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Gill Sans MT" panose="020B0502020104020203" pitchFamily="34" charset="0"/>
                <a:ea typeface="+mj-ea"/>
                <a:cs typeface="+mj-cs"/>
              </a:rPr>
              <a:t>PS - 00130</a:t>
            </a:r>
          </a:p>
        </p:txBody>
      </p:sp>
      <p:sp>
        <p:nvSpPr>
          <p:cNvPr id="8" name="Text Box 19"/>
          <p:cNvSpPr txBox="1">
            <a:spLocks noChangeArrowheads="1"/>
          </p:cNvSpPr>
          <p:nvPr userDrawn="1"/>
        </p:nvSpPr>
        <p:spPr bwMode="auto">
          <a:xfrm>
            <a:off x="5698616" y="4649472"/>
            <a:ext cx="5910159" cy="743602"/>
          </a:xfrm>
          <a:prstGeom prst="rect">
            <a:avLst/>
          </a:prstGeom>
          <a:noFill/>
          <a:ln w="28575" algn="ctr">
            <a:noFill/>
            <a:miter lim="800000"/>
            <a:headEnd/>
            <a:tailEnd/>
          </a:ln>
          <a:effectLst/>
        </p:spPr>
        <p:txBody>
          <a:bodyPr wrap="square">
            <a:spAutoFit/>
          </a:bodyPr>
          <a:lstStyle/>
          <a:p>
            <a:pPr marL="342900" indent="-342900" algn="r">
              <a:lnSpc>
                <a:spcPct val="70000"/>
              </a:lnSpc>
              <a:spcBef>
                <a:spcPct val="50000"/>
              </a:spcBef>
              <a:buFontTx/>
              <a:buNone/>
            </a:pPr>
            <a:r>
              <a:rPr lang="en-US" sz="2200" b="0" i="0" dirty="0">
                <a:solidFill>
                  <a:schemeClr val="accent5">
                    <a:lumMod val="40000"/>
                    <a:lumOff val="60000"/>
                  </a:schemeClr>
                </a:solidFill>
                <a:latin typeface="Gill Sans MT" panose="020B0502020104020203" pitchFamily="34" charset="0"/>
              </a:rPr>
              <a:t>Non-Mandatory Pre-Submittal</a:t>
            </a:r>
            <a:r>
              <a:rPr lang="en-US" sz="2200" b="0" i="0" baseline="0" dirty="0">
                <a:solidFill>
                  <a:schemeClr val="accent5">
                    <a:lumMod val="40000"/>
                    <a:lumOff val="60000"/>
                  </a:schemeClr>
                </a:solidFill>
                <a:latin typeface="Gill Sans MT" panose="020B0502020104020203" pitchFamily="34" charset="0"/>
              </a:rPr>
              <a:t> Meeting</a:t>
            </a:r>
            <a:endParaRPr lang="en-US" sz="2200" b="0" i="0" dirty="0">
              <a:solidFill>
                <a:schemeClr val="accent5">
                  <a:lumMod val="40000"/>
                  <a:lumOff val="60000"/>
                </a:schemeClr>
              </a:solidFill>
              <a:latin typeface="Gill Sans MT" panose="020B0502020104020203" pitchFamily="34" charset="0"/>
            </a:endParaRPr>
          </a:p>
          <a:p>
            <a:pPr marL="342900" marR="0" lvl="0" indent="-342900" algn="r" defTabSz="914400" rtl="0" eaLnBrk="1" fontAlgn="base" latinLnBrk="0" hangingPunct="1">
              <a:lnSpc>
                <a:spcPct val="70000"/>
              </a:lnSpc>
              <a:spcBef>
                <a:spcPct val="50000"/>
              </a:spcBef>
              <a:spcAft>
                <a:spcPct val="0"/>
              </a:spcAft>
              <a:buClrTx/>
              <a:buSzTx/>
              <a:buFontTx/>
              <a:buNone/>
              <a:tabLst/>
              <a:defRPr/>
            </a:pPr>
            <a:r>
              <a:rPr lang="en-US" sz="2200" b="0" i="0" noProof="0" dirty="0">
                <a:solidFill>
                  <a:schemeClr val="accent5">
                    <a:lumMod val="40000"/>
                    <a:lumOff val="60000"/>
                  </a:schemeClr>
                </a:solidFill>
                <a:latin typeface="Gill Sans MT" panose="020B0502020104020203" pitchFamily="34" charset="0"/>
              </a:rPr>
              <a:t>May 18, 2022</a:t>
            </a:r>
          </a:p>
        </p:txBody>
      </p:sp>
      <p:sp>
        <p:nvSpPr>
          <p:cNvPr id="5" name="Text Box 19"/>
          <p:cNvSpPr txBox="1">
            <a:spLocks noChangeArrowheads="1"/>
          </p:cNvSpPr>
          <p:nvPr userDrawn="1"/>
        </p:nvSpPr>
        <p:spPr bwMode="auto">
          <a:xfrm>
            <a:off x="428815" y="3590114"/>
            <a:ext cx="5910159" cy="683264"/>
          </a:xfrm>
          <a:prstGeom prst="rect">
            <a:avLst/>
          </a:prstGeom>
          <a:noFill/>
          <a:ln w="28575" algn="ctr">
            <a:noFill/>
            <a:miter lim="800000"/>
            <a:headEnd/>
            <a:tailEnd/>
          </a:ln>
          <a:effectLst/>
        </p:spPr>
        <p:txBody>
          <a:bodyPr wrap="square">
            <a:spAutoFit/>
          </a:bodyPr>
          <a:lstStyle/>
          <a:p>
            <a:pPr marL="342900" indent="-342900" algn="l">
              <a:lnSpc>
                <a:spcPct val="70000"/>
              </a:lnSpc>
              <a:spcBef>
                <a:spcPct val="50000"/>
              </a:spcBef>
              <a:buFontTx/>
              <a:buNone/>
            </a:pPr>
            <a:r>
              <a:rPr lang="en-US" sz="2400" b="0" dirty="0">
                <a:solidFill>
                  <a:schemeClr val="bg1"/>
                </a:solidFill>
                <a:latin typeface="Gill Sans MT" panose="020B0502020104020203" pitchFamily="34" charset="0"/>
              </a:rPr>
              <a:t>Tracy M. Burns</a:t>
            </a:r>
          </a:p>
          <a:p>
            <a:pPr marL="342900" indent="-342900" algn="l">
              <a:lnSpc>
                <a:spcPct val="70000"/>
              </a:lnSpc>
              <a:spcBef>
                <a:spcPct val="50000"/>
              </a:spcBef>
              <a:buFontTx/>
              <a:buNone/>
            </a:pPr>
            <a:r>
              <a:rPr lang="en-US" sz="1800" dirty="0">
                <a:solidFill>
                  <a:schemeClr val="accent5">
                    <a:lumMod val="40000"/>
                    <a:lumOff val="60000"/>
                  </a:schemeClr>
                </a:solidFill>
                <a:latin typeface="Gill Sans MT" panose="020B0502020104020203" pitchFamily="34" charset="0"/>
              </a:rPr>
              <a:t>Specialist – SMWVB Program</a:t>
            </a:r>
          </a:p>
        </p:txBody>
      </p:sp>
      <p:sp>
        <p:nvSpPr>
          <p:cNvPr id="6" name="Text Box 19"/>
          <p:cNvSpPr txBox="1">
            <a:spLocks noChangeArrowheads="1"/>
          </p:cNvSpPr>
          <p:nvPr userDrawn="1"/>
        </p:nvSpPr>
        <p:spPr bwMode="auto">
          <a:xfrm>
            <a:off x="428815" y="4273378"/>
            <a:ext cx="5910159" cy="683264"/>
          </a:xfrm>
          <a:prstGeom prst="rect">
            <a:avLst/>
          </a:prstGeom>
          <a:noFill/>
          <a:ln w="28575" algn="ctr">
            <a:noFill/>
            <a:miter lim="800000"/>
            <a:headEnd/>
            <a:tailEnd/>
          </a:ln>
          <a:effectLst/>
        </p:spPr>
        <p:txBody>
          <a:bodyPr wrap="square">
            <a:spAutoFit/>
          </a:bodyPr>
          <a:lstStyle/>
          <a:p>
            <a:pPr marL="342900" indent="-342900" algn="l">
              <a:lnSpc>
                <a:spcPct val="70000"/>
              </a:lnSpc>
              <a:spcBef>
                <a:spcPct val="50000"/>
              </a:spcBef>
              <a:buFontTx/>
              <a:buNone/>
            </a:pPr>
            <a:r>
              <a:rPr lang="en-US" sz="2400" b="0" dirty="0">
                <a:solidFill>
                  <a:schemeClr val="bg1"/>
                </a:solidFill>
                <a:latin typeface="Gill Sans MT" panose="020B0502020104020203" pitchFamily="34" charset="0"/>
              </a:rPr>
              <a:t>Susan Rodriquez</a:t>
            </a:r>
          </a:p>
          <a:p>
            <a:pPr marL="342900" indent="-342900" algn="l">
              <a:lnSpc>
                <a:spcPct val="70000"/>
              </a:lnSpc>
              <a:spcBef>
                <a:spcPct val="50000"/>
              </a:spcBef>
              <a:buFontTx/>
              <a:buNone/>
            </a:pPr>
            <a:r>
              <a:rPr lang="en-US" sz="1800" baseline="0" dirty="0">
                <a:solidFill>
                  <a:schemeClr val="accent5">
                    <a:lumMod val="40000"/>
                    <a:lumOff val="60000"/>
                  </a:schemeClr>
                </a:solidFill>
                <a:latin typeface="Gill Sans MT" panose="020B0502020104020203" pitchFamily="34" charset="0"/>
              </a:rPr>
              <a:t>Contract Administrator </a:t>
            </a:r>
            <a:endParaRPr lang="en-US" sz="1800" dirty="0">
              <a:solidFill>
                <a:schemeClr val="accent5">
                  <a:lumMod val="40000"/>
                  <a:lumOff val="60000"/>
                </a:schemeClr>
              </a:solidFill>
              <a:latin typeface="Gill Sans MT" panose="020B0502020104020203" pitchFamily="34" charset="0"/>
            </a:endParaRPr>
          </a:p>
        </p:txBody>
      </p:sp>
      <p:sp>
        <p:nvSpPr>
          <p:cNvPr id="10" name="Text Box 19"/>
          <p:cNvSpPr txBox="1">
            <a:spLocks noChangeArrowheads="1"/>
          </p:cNvSpPr>
          <p:nvPr userDrawn="1"/>
        </p:nvSpPr>
        <p:spPr bwMode="auto">
          <a:xfrm>
            <a:off x="428815" y="1976556"/>
            <a:ext cx="5910159" cy="1465466"/>
          </a:xfrm>
          <a:prstGeom prst="rect">
            <a:avLst/>
          </a:prstGeom>
          <a:noFill/>
          <a:ln w="28575" algn="ctr">
            <a:noFill/>
            <a:miter lim="800000"/>
            <a:headEnd/>
            <a:tailEnd/>
          </a:ln>
          <a:effectLst/>
        </p:spPr>
        <p:txBody>
          <a:bodyPr wrap="square">
            <a:spAutoFit/>
          </a:bodyPr>
          <a:lstStyle/>
          <a:p>
            <a:pPr marL="342900" indent="-342900" algn="l">
              <a:lnSpc>
                <a:spcPct val="70000"/>
              </a:lnSpc>
              <a:spcBef>
                <a:spcPct val="50000"/>
              </a:spcBef>
              <a:buFontTx/>
              <a:buNone/>
            </a:pPr>
            <a:r>
              <a:rPr lang="en-US" sz="2400" b="0" dirty="0">
                <a:solidFill>
                  <a:schemeClr val="bg1"/>
                </a:solidFill>
                <a:latin typeface="Gill Sans MT" panose="020B0502020104020203" pitchFamily="34" charset="0"/>
              </a:rPr>
              <a:t>Juan Gomez, Ph.D., P.E.</a:t>
            </a:r>
          </a:p>
          <a:p>
            <a:pPr marL="342900" marR="0" lvl="0" indent="-342900" algn="l" defTabSz="914400" rtl="0" eaLnBrk="1" fontAlgn="base" latinLnBrk="0" hangingPunct="1">
              <a:lnSpc>
                <a:spcPct val="7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4BACC6">
                    <a:lumMod val="40000"/>
                    <a:lumOff val="60000"/>
                  </a:srgbClr>
                </a:solidFill>
                <a:effectLst/>
                <a:uLnTx/>
                <a:uFillTx/>
                <a:latin typeface="Gill Sans MT" panose="020B0502020104020203" pitchFamily="34" charset="0"/>
                <a:ea typeface="+mn-ea"/>
                <a:cs typeface="+mn-cs"/>
              </a:rPr>
              <a:t>Director – Plants and Major Projects</a:t>
            </a:r>
          </a:p>
          <a:p>
            <a:pPr marL="342900" indent="-342900" algn="l">
              <a:lnSpc>
                <a:spcPct val="70000"/>
              </a:lnSpc>
              <a:spcBef>
                <a:spcPct val="50000"/>
              </a:spcBef>
              <a:buFontTx/>
              <a:buNone/>
            </a:pPr>
            <a:r>
              <a:rPr lang="en-US" sz="2400" b="0" dirty="0">
                <a:solidFill>
                  <a:schemeClr val="bg1"/>
                </a:solidFill>
                <a:latin typeface="Gill Sans MT" panose="020B0502020104020203" pitchFamily="34" charset="0"/>
              </a:rPr>
              <a:t>Michael Boyd, P.E.</a:t>
            </a:r>
          </a:p>
          <a:p>
            <a:pPr marL="342900" indent="-342900" algn="l">
              <a:lnSpc>
                <a:spcPct val="70000"/>
              </a:lnSpc>
              <a:spcBef>
                <a:spcPct val="50000"/>
              </a:spcBef>
              <a:buFontTx/>
              <a:buNone/>
            </a:pPr>
            <a:r>
              <a:rPr lang="en-US" sz="1800" dirty="0">
                <a:solidFill>
                  <a:schemeClr val="accent5">
                    <a:lumMod val="40000"/>
                    <a:lumOff val="60000"/>
                  </a:schemeClr>
                </a:solidFill>
                <a:latin typeface="Gill Sans MT" panose="020B0502020104020203" pitchFamily="34" charset="0"/>
              </a:rPr>
              <a:t>Project Engineer – Plants and Major Projects</a:t>
            </a:r>
          </a:p>
        </p:txBody>
      </p:sp>
      <p:sp>
        <p:nvSpPr>
          <p:cNvPr id="11" name="Text Box 19">
            <a:extLst>
              <a:ext uri="{FF2B5EF4-FFF2-40B4-BE49-F238E27FC236}">
                <a16:creationId xmlns:a16="http://schemas.microsoft.com/office/drawing/2014/main" id="{069AE6BB-FC52-4A7E-825C-9FECBB851DB1}"/>
              </a:ext>
            </a:extLst>
          </p:cNvPr>
          <p:cNvSpPr txBox="1">
            <a:spLocks noChangeArrowheads="1"/>
          </p:cNvSpPr>
          <p:nvPr userDrawn="1"/>
        </p:nvSpPr>
        <p:spPr bwMode="auto">
          <a:xfrm>
            <a:off x="428815" y="2681690"/>
            <a:ext cx="5910159" cy="359650"/>
          </a:xfrm>
          <a:prstGeom prst="rect">
            <a:avLst/>
          </a:prstGeom>
          <a:noFill/>
          <a:ln w="28575" algn="ctr">
            <a:noFill/>
            <a:miter lim="800000"/>
            <a:headEnd/>
            <a:tailEnd/>
          </a:ln>
          <a:effectLst/>
        </p:spPr>
        <p:txBody>
          <a:bodyPr wrap="square">
            <a:spAutoFit/>
          </a:bodyPr>
          <a:lstStyle/>
          <a:p>
            <a:pPr marL="342900" indent="-342900" algn="l">
              <a:lnSpc>
                <a:spcPct val="70000"/>
              </a:lnSpc>
              <a:spcBef>
                <a:spcPct val="50000"/>
              </a:spcBef>
              <a:buFontTx/>
              <a:buNone/>
            </a:pPr>
            <a:r>
              <a:rPr lang="en-US" sz="2400" b="0" dirty="0">
                <a:solidFill>
                  <a:schemeClr val="bg1"/>
                </a:solidFill>
                <a:latin typeface="Gill Sans MT" panose="020B0502020104020203" pitchFamily="34" charset="0"/>
              </a:rPr>
              <a:t> </a:t>
            </a:r>
            <a:endParaRPr lang="en-US" sz="1800" dirty="0">
              <a:solidFill>
                <a:schemeClr val="accent5">
                  <a:lumMod val="40000"/>
                  <a:lumOff val="60000"/>
                </a:schemeClr>
              </a:solidFill>
              <a:latin typeface="Gill Sans MT" panose="020B0502020104020203"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73050"/>
            <a:ext cx="4011084" cy="1162050"/>
          </a:xfrm>
          <a:prstGeom prst="rect">
            <a:avLst/>
          </a:prstGeom>
        </p:spPr>
        <p:txBody>
          <a:bodyPr anchor="b"/>
          <a:lstStyle>
            <a:lvl1pPr algn="l">
              <a:defRPr sz="2000"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idx="1"/>
          </p:nvPr>
        </p:nvSpPr>
        <p:spPr>
          <a:xfrm>
            <a:off x="4766733" y="273051"/>
            <a:ext cx="6815667" cy="5681183"/>
          </a:xfrm>
          <a:prstGeom prst="rect">
            <a:avLst/>
          </a:prstGeom>
        </p:spPr>
        <p:txBody>
          <a:bodyPr/>
          <a:lstStyle>
            <a:lvl1pPr>
              <a:defRPr sz="3200">
                <a:solidFill>
                  <a:schemeClr val="tx1">
                    <a:lumMod val="65000"/>
                    <a:lumOff val="35000"/>
                  </a:schemeClr>
                </a:solidFill>
                <a:latin typeface="Gill Sans MT" panose="020B0502020104020203" pitchFamily="34" charset="0"/>
              </a:defRPr>
            </a:lvl1pPr>
            <a:lvl2pPr>
              <a:defRPr sz="2800">
                <a:solidFill>
                  <a:schemeClr val="tx1">
                    <a:lumMod val="65000"/>
                    <a:lumOff val="35000"/>
                  </a:schemeClr>
                </a:solidFill>
                <a:latin typeface="Gill Sans MT" panose="020B0502020104020203" pitchFamily="34" charset="0"/>
              </a:defRPr>
            </a:lvl2pPr>
            <a:lvl3pPr>
              <a:defRPr sz="2400">
                <a:solidFill>
                  <a:schemeClr val="tx1">
                    <a:lumMod val="65000"/>
                    <a:lumOff val="35000"/>
                  </a:schemeClr>
                </a:solidFill>
                <a:latin typeface="Gill Sans MT" panose="020B0502020104020203" pitchFamily="34" charset="0"/>
              </a:defRPr>
            </a:lvl3pPr>
            <a:lvl4pPr>
              <a:defRPr sz="2000">
                <a:solidFill>
                  <a:schemeClr val="tx1">
                    <a:lumMod val="65000"/>
                    <a:lumOff val="35000"/>
                  </a:schemeClr>
                </a:solidFill>
                <a:latin typeface="Gill Sans MT" panose="020B0502020104020203" pitchFamily="34" charset="0"/>
              </a:defRPr>
            </a:lvl4pPr>
            <a:lvl5pPr>
              <a:defRPr sz="2000">
                <a:solidFill>
                  <a:schemeClr val="tx1">
                    <a:lumMod val="65000"/>
                    <a:lumOff val="35000"/>
                  </a:schemeClr>
                </a:solidFill>
                <a:latin typeface="Gill Sans MT" panose="020B0502020104020203" pitchFamily="34" charset="0"/>
              </a:defRPr>
            </a:lvl5pPr>
            <a:lvl6pPr>
              <a:defRPr sz="2000"/>
            </a:lvl6pPr>
            <a:lvl7pPr>
              <a:defRPr sz="2000"/>
            </a:lvl7pPr>
            <a:lvl8pPr>
              <a:defRPr sz="2000"/>
            </a:lvl8pPr>
            <a:lvl9pPr>
              <a:defRPr sz="20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512044"/>
          </a:xfrm>
          <a:prstGeom prst="rect">
            <a:avLst/>
          </a:prstGeom>
        </p:spPr>
        <p:txBody>
          <a:bodyPr/>
          <a:lstStyle>
            <a:lvl1pPr marL="0" indent="0">
              <a:buNone/>
              <a:defRPr sz="1400">
                <a:solidFill>
                  <a:schemeClr val="tx1">
                    <a:lumMod val="65000"/>
                    <a:lumOff val="35000"/>
                  </a:schemeClr>
                </a:solidFill>
                <a:latin typeface="Gill Sans MT" panose="020B05020201040202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0"/>
            <a:ext cx="7315200" cy="566738"/>
          </a:xfrm>
          <a:prstGeom prst="rect">
            <a:avLst/>
          </a:prstGeom>
        </p:spPr>
        <p:txBody>
          <a:bodyPr anchor="b"/>
          <a:lstStyle>
            <a:lvl1pPr algn="l">
              <a:defRPr sz="2000" b="0">
                <a:solidFill>
                  <a:schemeClr val="bg1">
                    <a:lumMod val="50000"/>
                  </a:schemeClr>
                </a:solidFill>
                <a:latin typeface="Gill Sans MT" panose="020B0502020104020203" pitchFamily="34" charset="0"/>
              </a:defRPr>
            </a:lvl1pPr>
          </a:lstStyle>
          <a:p>
            <a:r>
              <a:rPr lang="en-US" dirty="0"/>
              <a:t>Click to Edit Page Title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9"/>
            <a:ext cx="7315200" cy="565629"/>
          </a:xfrm>
          <a:prstGeom prst="rect">
            <a:avLst/>
          </a:prstGeom>
        </p:spPr>
        <p:txBody>
          <a:bodyPr/>
          <a:lstStyle>
            <a:lvl1pPr marL="0" indent="0">
              <a:buNone/>
              <a:defRPr sz="1400">
                <a:solidFill>
                  <a:schemeClr val="tx1">
                    <a:lumMod val="65000"/>
                    <a:lumOff val="35000"/>
                  </a:schemeClr>
                </a:solidFill>
                <a:latin typeface="Gill Sans MT" panose="020B05020201040202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D1BC565-A467-4585-9C46-6255AA977F6C}" type="datetimeFigureOut">
              <a:rPr lang="en-US" smtClean="0"/>
              <a:t>5/18/2022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9FE54B7-2681-4681-AC73-50319312AB9C}" type="slidenum">
              <a:rPr lang="en-US" smtClean="0"/>
              <a:t>‹#›</a:t>
            </a:fld>
            <a:endParaRPr lang="en-US"/>
          </a:p>
        </p:txBody>
      </p:sp>
    </p:spTree>
    <p:extLst>
      <p:ext uri="{BB962C8B-B14F-4D97-AF65-F5344CB8AC3E}">
        <p14:creationId xmlns:p14="http://schemas.microsoft.com/office/powerpoint/2010/main" val="1940698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Titles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8"/>
            <a:ext cx="11389896"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idx="1"/>
          </p:nvPr>
        </p:nvSpPr>
        <p:spPr>
          <a:xfrm>
            <a:off x="609600" y="1451027"/>
            <a:ext cx="10972800" cy="4517382"/>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p:cNvSpPr>
            <a:spLocks noGrp="1"/>
          </p:cNvSpPr>
          <p:nvPr>
            <p:ph type="subTitle" idx="13" hasCustomPrompt="1"/>
          </p:nvPr>
        </p:nvSpPr>
        <p:spPr>
          <a:xfrm>
            <a:off x="609600" y="977705"/>
            <a:ext cx="11385453" cy="445459"/>
          </a:xfrm>
          <a:prstGeom prst="rect">
            <a:avLst/>
          </a:prstGeom>
        </p:spPr>
        <p:txBody>
          <a:bodyPr>
            <a:normAutofit/>
          </a:bodyPr>
          <a:lstStyle>
            <a:lvl1pPr marL="0" indent="0" algn="l">
              <a:buNone/>
              <a:defRPr sz="2400" b="0">
                <a:solidFill>
                  <a:schemeClr val="accent5">
                    <a:lumMod val="75000"/>
                  </a:schemeClr>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8"/>
            <a:ext cx="11389896" cy="675389"/>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idx="1"/>
          </p:nvPr>
        </p:nvSpPr>
        <p:spPr>
          <a:xfrm>
            <a:off x="609600" y="950027"/>
            <a:ext cx="10972800" cy="5011295"/>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Titles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8"/>
            <a:ext cx="11389896"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idx="1"/>
          </p:nvPr>
        </p:nvSpPr>
        <p:spPr>
          <a:xfrm>
            <a:off x="609600" y="1451027"/>
            <a:ext cx="10972800" cy="4517382"/>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p:cNvSpPr>
            <a:spLocks noGrp="1"/>
          </p:cNvSpPr>
          <p:nvPr>
            <p:ph type="subTitle" idx="13" hasCustomPrompt="1"/>
          </p:nvPr>
        </p:nvSpPr>
        <p:spPr>
          <a:xfrm>
            <a:off x="609600" y="977705"/>
            <a:ext cx="11385453" cy="445459"/>
          </a:xfrm>
          <a:prstGeom prst="rect">
            <a:avLst/>
          </a:prstGeom>
        </p:spPr>
        <p:txBody>
          <a:bodyPr>
            <a:normAutofit/>
          </a:bodyPr>
          <a:lstStyle>
            <a:lvl1pPr marL="0" indent="0" algn="l">
              <a:buNone/>
              <a:defRPr sz="2400" b="0">
                <a:solidFill>
                  <a:schemeClr val="accent5">
                    <a:lumMod val="75000"/>
                  </a:schemeClr>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8"/>
            <a:ext cx="11389896" cy="675389"/>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idx="1"/>
          </p:nvPr>
        </p:nvSpPr>
        <p:spPr>
          <a:xfrm>
            <a:off x="609600" y="950027"/>
            <a:ext cx="10972800" cy="5011295"/>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Titles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8"/>
            <a:ext cx="11389896"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idx="1"/>
          </p:nvPr>
        </p:nvSpPr>
        <p:spPr>
          <a:xfrm>
            <a:off x="609600" y="1451027"/>
            <a:ext cx="10972800" cy="4517382"/>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p:cNvSpPr>
            <a:spLocks noGrp="1"/>
          </p:cNvSpPr>
          <p:nvPr>
            <p:ph type="subTitle" idx="13" hasCustomPrompt="1"/>
          </p:nvPr>
        </p:nvSpPr>
        <p:spPr>
          <a:xfrm>
            <a:off x="609600" y="977705"/>
            <a:ext cx="11385453" cy="445459"/>
          </a:xfrm>
          <a:prstGeom prst="rect">
            <a:avLst/>
          </a:prstGeom>
        </p:spPr>
        <p:txBody>
          <a:bodyPr>
            <a:normAutofit/>
          </a:bodyPr>
          <a:lstStyle>
            <a:lvl1pPr marL="0" indent="0" algn="l">
              <a:buNone/>
              <a:defRPr sz="2400" b="0">
                <a:solidFill>
                  <a:schemeClr val="accent5">
                    <a:lumMod val="75000"/>
                  </a:schemeClr>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 Title, 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9"/>
            <a:ext cx="11389896" cy="674931"/>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sz="half" idx="1"/>
          </p:nvPr>
        </p:nvSpPr>
        <p:spPr>
          <a:xfrm>
            <a:off x="609600" y="985737"/>
            <a:ext cx="5384800" cy="4975585"/>
          </a:xfrm>
          <a:prstGeom prst="rect">
            <a:avLst/>
          </a:prstGeom>
        </p:spPr>
        <p:txBody>
          <a:bodyPr/>
          <a:lstStyle>
            <a:lvl1pPr>
              <a:defRPr sz="2800">
                <a:solidFill>
                  <a:schemeClr val="tx1">
                    <a:lumMod val="65000"/>
                    <a:lumOff val="35000"/>
                  </a:schemeClr>
                </a:solidFill>
                <a:latin typeface="Gill Sans MT" panose="020B0502020104020203" pitchFamily="34" charset="0"/>
              </a:defRPr>
            </a:lvl1pPr>
            <a:lvl2pPr>
              <a:defRPr sz="2400">
                <a:solidFill>
                  <a:schemeClr val="tx1">
                    <a:lumMod val="65000"/>
                    <a:lumOff val="35000"/>
                  </a:schemeClr>
                </a:solidFill>
                <a:latin typeface="Gill Sans MT" panose="020B0502020104020203" pitchFamily="34" charset="0"/>
              </a:defRPr>
            </a:lvl2pPr>
            <a:lvl3pPr>
              <a:defRPr sz="2000">
                <a:solidFill>
                  <a:schemeClr val="tx1">
                    <a:lumMod val="65000"/>
                    <a:lumOff val="35000"/>
                  </a:schemeClr>
                </a:solidFill>
                <a:latin typeface="Gill Sans MT" panose="020B0502020104020203" pitchFamily="34" charset="0"/>
              </a:defRPr>
            </a:lvl3pPr>
            <a:lvl4pPr>
              <a:defRPr sz="1800">
                <a:solidFill>
                  <a:schemeClr val="tx1">
                    <a:lumMod val="65000"/>
                    <a:lumOff val="35000"/>
                  </a:schemeClr>
                </a:solidFill>
                <a:latin typeface="Gill Sans MT" panose="020B0502020104020203" pitchFamily="34" charset="0"/>
              </a:defRPr>
            </a:lvl4pPr>
            <a:lvl5pPr>
              <a:defRPr sz="1800">
                <a:solidFill>
                  <a:schemeClr val="tx1">
                    <a:lumMod val="65000"/>
                    <a:lumOff val="35000"/>
                  </a:schemeClr>
                </a:solidFill>
                <a:latin typeface="Gill Sans MT" panose="020B05020201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984738"/>
            <a:ext cx="5384800" cy="4983672"/>
          </a:xfrm>
          <a:prstGeom prst="rect">
            <a:avLst/>
          </a:prstGeom>
        </p:spPr>
        <p:txBody>
          <a:bodyPr/>
          <a:lstStyle>
            <a:lvl1pPr>
              <a:defRPr sz="2800">
                <a:solidFill>
                  <a:schemeClr val="tx1">
                    <a:lumMod val="65000"/>
                    <a:lumOff val="35000"/>
                  </a:schemeClr>
                </a:solidFill>
                <a:latin typeface="Gill Sans MT" panose="020B0502020104020203" pitchFamily="34" charset="0"/>
              </a:defRPr>
            </a:lvl1pPr>
            <a:lvl2pPr>
              <a:defRPr sz="2400">
                <a:solidFill>
                  <a:schemeClr val="tx1">
                    <a:lumMod val="65000"/>
                    <a:lumOff val="35000"/>
                  </a:schemeClr>
                </a:solidFill>
                <a:latin typeface="Gill Sans MT" panose="020B0502020104020203" pitchFamily="34" charset="0"/>
              </a:defRPr>
            </a:lvl2pPr>
            <a:lvl3pPr>
              <a:defRPr sz="2000">
                <a:solidFill>
                  <a:schemeClr val="tx1">
                    <a:lumMod val="65000"/>
                    <a:lumOff val="35000"/>
                  </a:schemeClr>
                </a:solidFill>
                <a:latin typeface="Gill Sans MT" panose="020B0502020104020203" pitchFamily="34" charset="0"/>
              </a:defRPr>
            </a:lvl3pPr>
            <a:lvl4pPr>
              <a:defRPr sz="1800">
                <a:solidFill>
                  <a:schemeClr val="tx1">
                    <a:lumMod val="65000"/>
                    <a:lumOff val="35000"/>
                  </a:schemeClr>
                </a:solidFill>
                <a:latin typeface="Gill Sans MT" panose="020B0502020104020203" pitchFamily="34" charset="0"/>
              </a:defRPr>
            </a:lvl4pPr>
            <a:lvl5pPr>
              <a:defRPr sz="1800">
                <a:solidFill>
                  <a:schemeClr val="tx1">
                    <a:lumMod val="65000"/>
                    <a:lumOff val="35000"/>
                  </a:schemeClr>
                </a:solidFill>
                <a:latin typeface="Gill Sans MT" panose="020B05020201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hoto, 2 Titles &amp; Content">
    <p:spTree>
      <p:nvGrpSpPr>
        <p:cNvPr id="1" name=""/>
        <p:cNvGrpSpPr/>
        <p:nvPr/>
      </p:nvGrpSpPr>
      <p:grpSpPr>
        <a:xfrm>
          <a:off x="0" y="0"/>
          <a:ext cx="0" cy="0"/>
          <a:chOff x="0" y="0"/>
          <a:chExt cx="0" cy="0"/>
        </a:xfrm>
      </p:grpSpPr>
      <p:sp>
        <p:nvSpPr>
          <p:cNvPr id="8" name="Rectangle 7"/>
          <p:cNvSpPr/>
          <p:nvPr userDrawn="1"/>
        </p:nvSpPr>
        <p:spPr>
          <a:xfrm>
            <a:off x="3551" y="293688"/>
            <a:ext cx="3621024" cy="58499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p>
        </p:txBody>
      </p:sp>
      <p:sp>
        <p:nvSpPr>
          <p:cNvPr id="12" name="Picture Placeholder 2"/>
          <p:cNvSpPr>
            <a:spLocks noGrp="1" noChangeAspect="1"/>
          </p:cNvSpPr>
          <p:nvPr>
            <p:ph type="pic" idx="1"/>
          </p:nvPr>
        </p:nvSpPr>
        <p:spPr>
          <a:xfrm>
            <a:off x="-7815" y="293689"/>
            <a:ext cx="3625971" cy="5849938"/>
          </a:xfrm>
          <a:prstGeom prst="rect">
            <a:avLst/>
          </a:prstGeom>
          <a:noFill/>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itle 1"/>
          <p:cNvSpPr>
            <a:spLocks noGrp="1"/>
          </p:cNvSpPr>
          <p:nvPr>
            <p:ph type="title" hasCustomPrompt="1"/>
          </p:nvPr>
        </p:nvSpPr>
        <p:spPr>
          <a:xfrm>
            <a:off x="3750976" y="274638"/>
            <a:ext cx="8248519"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11" name="Content Placeholder 2"/>
          <p:cNvSpPr>
            <a:spLocks noGrp="1"/>
          </p:cNvSpPr>
          <p:nvPr>
            <p:ph idx="10"/>
          </p:nvPr>
        </p:nvSpPr>
        <p:spPr>
          <a:xfrm>
            <a:off x="3759766" y="949842"/>
            <a:ext cx="8235287" cy="5018567"/>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88551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2 Titles &amp; Content">
    <p:spTree>
      <p:nvGrpSpPr>
        <p:cNvPr id="1" name=""/>
        <p:cNvGrpSpPr/>
        <p:nvPr/>
      </p:nvGrpSpPr>
      <p:grpSpPr>
        <a:xfrm>
          <a:off x="0" y="0"/>
          <a:ext cx="0" cy="0"/>
          <a:chOff x="0" y="0"/>
          <a:chExt cx="0" cy="0"/>
        </a:xfrm>
      </p:grpSpPr>
      <p:sp>
        <p:nvSpPr>
          <p:cNvPr id="8" name="Rectangle 7"/>
          <p:cNvSpPr/>
          <p:nvPr userDrawn="1"/>
        </p:nvSpPr>
        <p:spPr>
          <a:xfrm>
            <a:off x="3551" y="293688"/>
            <a:ext cx="3621024" cy="58499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p>
        </p:txBody>
      </p:sp>
      <p:sp>
        <p:nvSpPr>
          <p:cNvPr id="12" name="Picture Placeholder 2"/>
          <p:cNvSpPr>
            <a:spLocks noGrp="1" noChangeAspect="1"/>
          </p:cNvSpPr>
          <p:nvPr>
            <p:ph type="pic" idx="1"/>
          </p:nvPr>
        </p:nvSpPr>
        <p:spPr>
          <a:xfrm>
            <a:off x="-7815" y="293689"/>
            <a:ext cx="3625971" cy="5849938"/>
          </a:xfrm>
          <a:prstGeom prst="rect">
            <a:avLst/>
          </a:prstGeom>
          <a:noFill/>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itle 1"/>
          <p:cNvSpPr>
            <a:spLocks noGrp="1"/>
          </p:cNvSpPr>
          <p:nvPr>
            <p:ph type="title" hasCustomPrompt="1"/>
          </p:nvPr>
        </p:nvSpPr>
        <p:spPr>
          <a:xfrm>
            <a:off x="3750976" y="274638"/>
            <a:ext cx="8248519"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11" name="Content Placeholder 2"/>
          <p:cNvSpPr>
            <a:spLocks noGrp="1"/>
          </p:cNvSpPr>
          <p:nvPr>
            <p:ph idx="10"/>
          </p:nvPr>
        </p:nvSpPr>
        <p:spPr>
          <a:xfrm>
            <a:off x="3759766" y="1451027"/>
            <a:ext cx="8235287" cy="4517382"/>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ubtitle 2"/>
          <p:cNvSpPr>
            <a:spLocks noGrp="1"/>
          </p:cNvSpPr>
          <p:nvPr>
            <p:ph type="subTitle" idx="13" hasCustomPrompt="1"/>
          </p:nvPr>
        </p:nvSpPr>
        <p:spPr>
          <a:xfrm>
            <a:off x="3749752" y="977705"/>
            <a:ext cx="8245301" cy="445459"/>
          </a:xfrm>
          <a:prstGeom prst="rect">
            <a:avLst/>
          </a:prstGeom>
        </p:spPr>
        <p:txBody>
          <a:bodyPr>
            <a:normAutofit/>
          </a:bodyPr>
          <a:lstStyle>
            <a:lvl1pPr marL="0" indent="0" algn="l">
              <a:buNone/>
              <a:defRPr sz="2400" b="0">
                <a:solidFill>
                  <a:schemeClr val="accent5">
                    <a:lumMod val="75000"/>
                  </a:schemeClr>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Titles,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51027"/>
            <a:ext cx="5384800" cy="4510295"/>
          </a:xfrm>
          <a:prstGeom prst="rect">
            <a:avLst/>
          </a:prstGeom>
        </p:spPr>
        <p:txBody>
          <a:bodyPr/>
          <a:lstStyle>
            <a:lvl1pPr>
              <a:defRPr sz="2800">
                <a:solidFill>
                  <a:schemeClr val="tx1">
                    <a:lumMod val="65000"/>
                    <a:lumOff val="35000"/>
                  </a:schemeClr>
                </a:solidFill>
                <a:latin typeface="Gill Sans MT" panose="020B0502020104020203" pitchFamily="34" charset="0"/>
              </a:defRPr>
            </a:lvl1pPr>
            <a:lvl2pPr>
              <a:defRPr sz="2400">
                <a:solidFill>
                  <a:schemeClr val="tx1">
                    <a:lumMod val="65000"/>
                    <a:lumOff val="35000"/>
                  </a:schemeClr>
                </a:solidFill>
                <a:latin typeface="Gill Sans MT" panose="020B0502020104020203" pitchFamily="34" charset="0"/>
              </a:defRPr>
            </a:lvl2pPr>
            <a:lvl3pPr>
              <a:defRPr sz="2000">
                <a:solidFill>
                  <a:schemeClr val="tx1">
                    <a:lumMod val="65000"/>
                    <a:lumOff val="35000"/>
                  </a:schemeClr>
                </a:solidFill>
                <a:latin typeface="Gill Sans MT" panose="020B0502020104020203" pitchFamily="34" charset="0"/>
              </a:defRPr>
            </a:lvl3pPr>
            <a:lvl4pPr>
              <a:defRPr sz="1800">
                <a:solidFill>
                  <a:schemeClr val="tx1">
                    <a:lumMod val="65000"/>
                    <a:lumOff val="35000"/>
                  </a:schemeClr>
                </a:solidFill>
                <a:latin typeface="Gill Sans MT" panose="020B0502020104020203" pitchFamily="34" charset="0"/>
              </a:defRPr>
            </a:lvl4pPr>
            <a:lvl5pPr>
              <a:defRPr sz="1800">
                <a:solidFill>
                  <a:schemeClr val="tx1">
                    <a:lumMod val="65000"/>
                    <a:lumOff val="35000"/>
                  </a:schemeClr>
                </a:solidFill>
                <a:latin typeface="Gill Sans MT" panose="020B05020201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51028"/>
            <a:ext cx="5384800" cy="4517382"/>
          </a:xfrm>
          <a:prstGeom prst="rect">
            <a:avLst/>
          </a:prstGeom>
        </p:spPr>
        <p:txBody>
          <a:bodyPr/>
          <a:lstStyle>
            <a:lvl1pPr>
              <a:defRPr sz="2800">
                <a:solidFill>
                  <a:schemeClr val="tx1">
                    <a:lumMod val="65000"/>
                    <a:lumOff val="35000"/>
                  </a:schemeClr>
                </a:solidFill>
                <a:latin typeface="Gill Sans MT" panose="020B0502020104020203" pitchFamily="34" charset="0"/>
              </a:defRPr>
            </a:lvl1pPr>
            <a:lvl2pPr>
              <a:defRPr sz="2400">
                <a:solidFill>
                  <a:schemeClr val="tx1">
                    <a:lumMod val="65000"/>
                    <a:lumOff val="35000"/>
                  </a:schemeClr>
                </a:solidFill>
                <a:latin typeface="Gill Sans MT" panose="020B0502020104020203" pitchFamily="34" charset="0"/>
              </a:defRPr>
            </a:lvl2pPr>
            <a:lvl3pPr>
              <a:defRPr sz="2000">
                <a:solidFill>
                  <a:schemeClr val="tx1">
                    <a:lumMod val="65000"/>
                    <a:lumOff val="35000"/>
                  </a:schemeClr>
                </a:solidFill>
                <a:latin typeface="Gill Sans MT" panose="020B0502020104020203" pitchFamily="34" charset="0"/>
              </a:defRPr>
            </a:lvl3pPr>
            <a:lvl4pPr>
              <a:defRPr sz="1800">
                <a:solidFill>
                  <a:schemeClr val="tx1">
                    <a:lumMod val="65000"/>
                    <a:lumOff val="35000"/>
                  </a:schemeClr>
                </a:solidFill>
                <a:latin typeface="Gill Sans MT" panose="020B0502020104020203" pitchFamily="34" charset="0"/>
              </a:defRPr>
            </a:lvl4pPr>
            <a:lvl5pPr>
              <a:defRPr sz="1800">
                <a:solidFill>
                  <a:schemeClr val="tx1">
                    <a:lumMod val="65000"/>
                    <a:lumOff val="35000"/>
                  </a:schemeClr>
                </a:solidFill>
                <a:latin typeface="Gill Sans MT" panose="020B05020201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609599" y="274638"/>
            <a:ext cx="11389896"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7" name="Subtitle 2"/>
          <p:cNvSpPr>
            <a:spLocks noGrp="1"/>
          </p:cNvSpPr>
          <p:nvPr>
            <p:ph type="subTitle" idx="13" hasCustomPrompt="1"/>
          </p:nvPr>
        </p:nvSpPr>
        <p:spPr>
          <a:xfrm>
            <a:off x="609600" y="977705"/>
            <a:ext cx="11385453" cy="445459"/>
          </a:xfrm>
          <a:prstGeom prst="rect">
            <a:avLst/>
          </a:prstGeom>
        </p:spPr>
        <p:txBody>
          <a:bodyPr>
            <a:normAutofit/>
          </a:bodyPr>
          <a:lstStyle>
            <a:lvl1pPr marL="0" indent="0" algn="l">
              <a:buNone/>
              <a:defRPr sz="2400" b="0">
                <a:solidFill>
                  <a:schemeClr val="accent5">
                    <a:lumMod val="75000"/>
                  </a:schemeClr>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012599"/>
            <a:ext cx="5386917" cy="639762"/>
          </a:xfrm>
          <a:prstGeom prst="rect">
            <a:avLst/>
          </a:prstGeom>
        </p:spPr>
        <p:txBody>
          <a:bodyPr anchor="b"/>
          <a:lstStyle>
            <a:lvl1pPr marL="0" indent="0">
              <a:buNone/>
              <a:defRPr sz="2400" b="0">
                <a:solidFill>
                  <a:schemeClr val="accent5">
                    <a:lumMod val="75000"/>
                  </a:schemeClr>
                </a:solidFill>
                <a:latin typeface="Gill Sans MT" panose="020B05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4" name="Content Placeholder 3"/>
          <p:cNvSpPr>
            <a:spLocks noGrp="1"/>
          </p:cNvSpPr>
          <p:nvPr>
            <p:ph sz="half" idx="2"/>
          </p:nvPr>
        </p:nvSpPr>
        <p:spPr>
          <a:xfrm>
            <a:off x="609600" y="1652362"/>
            <a:ext cx="5386917" cy="4285301"/>
          </a:xfrm>
          <a:prstGeom prst="rect">
            <a:avLst/>
          </a:prstGeom>
        </p:spPr>
        <p:txBody>
          <a:bodyPr/>
          <a:lstStyle>
            <a:lvl1pPr>
              <a:defRPr sz="2400">
                <a:solidFill>
                  <a:schemeClr val="tx1">
                    <a:lumMod val="65000"/>
                    <a:lumOff val="35000"/>
                  </a:schemeClr>
                </a:solidFill>
                <a:latin typeface="Gill Sans MT" panose="020B0502020104020203" pitchFamily="34" charset="0"/>
              </a:defRPr>
            </a:lvl1pPr>
            <a:lvl2pPr>
              <a:defRPr sz="2000">
                <a:solidFill>
                  <a:schemeClr val="tx1">
                    <a:lumMod val="65000"/>
                    <a:lumOff val="35000"/>
                  </a:schemeClr>
                </a:solidFill>
                <a:latin typeface="Gill Sans MT" panose="020B0502020104020203" pitchFamily="34" charset="0"/>
              </a:defRPr>
            </a:lvl2pPr>
            <a:lvl3pPr>
              <a:defRPr sz="1800">
                <a:solidFill>
                  <a:schemeClr val="tx1">
                    <a:lumMod val="65000"/>
                    <a:lumOff val="35000"/>
                  </a:schemeClr>
                </a:solidFill>
                <a:latin typeface="Gill Sans MT" panose="020B0502020104020203" pitchFamily="34" charset="0"/>
              </a:defRPr>
            </a:lvl3pPr>
            <a:lvl4pPr>
              <a:defRPr sz="1600">
                <a:solidFill>
                  <a:schemeClr val="tx1">
                    <a:lumMod val="65000"/>
                    <a:lumOff val="35000"/>
                  </a:schemeClr>
                </a:solidFill>
                <a:latin typeface="Gill Sans MT" panose="020B0502020104020203" pitchFamily="34" charset="0"/>
              </a:defRPr>
            </a:lvl4pPr>
            <a:lvl5pPr>
              <a:defRPr sz="1600">
                <a:solidFill>
                  <a:schemeClr val="tx1">
                    <a:lumMod val="65000"/>
                    <a:lumOff val="35000"/>
                  </a:schemeClr>
                </a:solidFill>
                <a:latin typeface="Gill Sans MT" panose="020B0502020104020203" pitchFamily="34" charset="0"/>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012599"/>
            <a:ext cx="5389033" cy="639762"/>
          </a:xfrm>
          <a:prstGeom prst="rect">
            <a:avLst/>
          </a:prstGeom>
        </p:spPr>
        <p:txBody>
          <a:bodyPr anchor="b"/>
          <a:lstStyle>
            <a:lvl1pPr marL="0" indent="0">
              <a:buNone/>
              <a:defRPr sz="2400" b="0">
                <a:solidFill>
                  <a:schemeClr val="accent5">
                    <a:lumMod val="75000"/>
                  </a:schemeClr>
                </a:solidFill>
                <a:latin typeface="Gill Sans MT" panose="020B05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6" name="Content Placeholder 5"/>
          <p:cNvSpPr>
            <a:spLocks noGrp="1"/>
          </p:cNvSpPr>
          <p:nvPr>
            <p:ph sz="quarter" idx="4"/>
          </p:nvPr>
        </p:nvSpPr>
        <p:spPr>
          <a:xfrm>
            <a:off x="6193368" y="1652362"/>
            <a:ext cx="5389033" cy="4285301"/>
          </a:xfrm>
          <a:prstGeom prst="rect">
            <a:avLst/>
          </a:prstGeom>
        </p:spPr>
        <p:txBody>
          <a:bodyPr/>
          <a:lstStyle>
            <a:lvl1pPr>
              <a:defRPr sz="2400">
                <a:solidFill>
                  <a:schemeClr val="tx1">
                    <a:lumMod val="65000"/>
                    <a:lumOff val="35000"/>
                  </a:schemeClr>
                </a:solidFill>
                <a:latin typeface="Gill Sans MT" panose="020B0502020104020203" pitchFamily="34" charset="0"/>
              </a:defRPr>
            </a:lvl1pPr>
            <a:lvl2pPr>
              <a:defRPr sz="2000">
                <a:solidFill>
                  <a:schemeClr val="tx1">
                    <a:lumMod val="65000"/>
                    <a:lumOff val="35000"/>
                  </a:schemeClr>
                </a:solidFill>
                <a:latin typeface="Gill Sans MT" panose="020B0502020104020203" pitchFamily="34" charset="0"/>
              </a:defRPr>
            </a:lvl2pPr>
            <a:lvl3pPr>
              <a:defRPr sz="1800">
                <a:solidFill>
                  <a:schemeClr val="tx1">
                    <a:lumMod val="65000"/>
                    <a:lumOff val="35000"/>
                  </a:schemeClr>
                </a:solidFill>
                <a:latin typeface="Gill Sans MT" panose="020B0502020104020203" pitchFamily="34" charset="0"/>
              </a:defRPr>
            </a:lvl3pPr>
            <a:lvl4pPr>
              <a:defRPr sz="1600">
                <a:solidFill>
                  <a:schemeClr val="tx1">
                    <a:lumMod val="65000"/>
                    <a:lumOff val="35000"/>
                  </a:schemeClr>
                </a:solidFill>
                <a:latin typeface="Gill Sans MT" panose="020B0502020104020203" pitchFamily="34" charset="0"/>
              </a:defRPr>
            </a:lvl4pPr>
            <a:lvl5pPr>
              <a:defRPr sz="1600">
                <a:solidFill>
                  <a:schemeClr val="tx1">
                    <a:lumMod val="65000"/>
                    <a:lumOff val="35000"/>
                  </a:schemeClr>
                </a:solidFill>
                <a:latin typeface="Gill Sans MT" panose="020B0502020104020203" pitchFamily="34" charset="0"/>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hasCustomPrompt="1"/>
          </p:nvPr>
        </p:nvSpPr>
        <p:spPr>
          <a:xfrm>
            <a:off x="609599" y="274638"/>
            <a:ext cx="11389896"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on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8"/>
            <a:ext cx="11389896" cy="1143000"/>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image" Target="../media/image7.emf"/><Relationship Id="rId2" Type="http://schemas.openxmlformats.org/officeDocument/2006/relationships/slideLayout" Target="../slideLayouts/slideLayout3.xml"/><Relationship Id="rId16" Type="http://schemas.openxmlformats.org/officeDocument/2006/relationships/image" Target="../media/image6.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2.pn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image" Target="../media/image7.emf"/><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6.emf"/><Relationship Id="rId5" Type="http://schemas.openxmlformats.org/officeDocument/2006/relationships/image" Target="../media/image2.png"/><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16.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val="0"/>
              </a:ext>
            </a:extLst>
          </a:blip>
          <a:srcRect t="6191" r="3391" b="844"/>
          <a:stretch/>
        </p:blipFill>
        <p:spPr>
          <a:xfrm>
            <a:off x="0" y="5405158"/>
            <a:ext cx="12192000" cy="1452842"/>
          </a:xfrm>
          <a:prstGeom prst="rect">
            <a:avLst/>
          </a:prstGeom>
        </p:spPr>
      </p:pic>
      <p:pic>
        <p:nvPicPr>
          <p:cNvPr id="9" name="Picture 8" descr="Waterful-logo-white.png"/>
          <p:cNvPicPr>
            <a:picLocks noChangeAspect="1"/>
          </p:cNvPicPr>
          <p:nvPr userDrawn="1"/>
        </p:nvPicPr>
        <p:blipFill rotWithShape="1">
          <a:blip r:embed="rId5" cstate="email">
            <a:extLst>
              <a:ext uri="{28A0092B-C50C-407E-A947-70E740481C1C}">
                <a14:useLocalDpi xmlns:a14="http://schemas.microsoft.com/office/drawing/2010/main" val="0"/>
              </a:ext>
            </a:extLst>
          </a:blip>
          <a:srcRect l="29871"/>
          <a:stretch/>
        </p:blipFill>
        <p:spPr>
          <a:xfrm>
            <a:off x="460597" y="5838205"/>
            <a:ext cx="2926905" cy="684079"/>
          </a:xfrm>
          <a:prstGeom prst="rect">
            <a:avLst/>
          </a:prstGeom>
        </p:spPr>
      </p:pic>
      <p:pic>
        <p:nvPicPr>
          <p:cNvPr id="5" name="Picture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135952" y="2528814"/>
            <a:ext cx="3445218" cy="1944087"/>
          </a:xfrm>
          <a:prstGeom prst="rect">
            <a:avLst/>
          </a:prstGeom>
          <a:effectLst>
            <a:outerShdw blurRad="355600" algn="tl" rotWithShape="0">
              <a:schemeClr val="bg1">
                <a:alpha val="65000"/>
              </a:schemeClr>
            </a:outerShdw>
          </a:effectLst>
        </p:spPr>
      </p:pic>
    </p:spTree>
  </p:cSld>
  <p:clrMap bg1="lt1" tx1="dk1" bg2="lt2" tx2="dk2" accent1="accent1" accent2="accent2" accent3="accent3" accent4="accent4" accent5="accent5" accent6="accent6" hlink="hlink" folHlink="folHlink"/>
  <p:sldLayoutIdLst>
    <p:sldLayoutId id="2147483695" r:id="rId1"/>
  </p:sldLayoutIdLst>
  <p:hf hdr="0" ftr="0"/>
  <p:txStyles>
    <p:titleStyle>
      <a:lvl1pPr algn="r" defTabSz="914400" rtl="0" eaLnBrk="1" latinLnBrk="0" hangingPunct="1">
        <a:spcBef>
          <a:spcPct val="0"/>
        </a:spcBef>
        <a:buNone/>
        <a:defRPr sz="4000" kern="1200" baseline="0">
          <a:solidFill>
            <a:schemeClr val="bg1"/>
          </a:solidFill>
          <a:latin typeface="Arial Black"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14" cstate="email">
            <a:extLst>
              <a:ext uri="{28A0092B-C50C-407E-A947-70E740481C1C}">
                <a14:useLocalDpi xmlns:a14="http://schemas.microsoft.com/office/drawing/2010/main" val="0"/>
              </a:ext>
            </a:extLst>
          </a:blip>
          <a:stretch>
            <a:fillRect/>
          </a:stretch>
        </p:blipFill>
        <p:spPr>
          <a:xfrm>
            <a:off x="2" y="-44553"/>
            <a:ext cx="12191998" cy="455845"/>
          </a:xfrm>
          <a:prstGeom prst="rect">
            <a:avLst/>
          </a:prstGeom>
        </p:spPr>
      </p:pic>
      <p:pic>
        <p:nvPicPr>
          <p:cNvPr id="7" name="Picture 6"/>
          <p:cNvPicPr>
            <a:picLocks noChangeAspect="1"/>
          </p:cNvPicPr>
          <p:nvPr userDrawn="1"/>
        </p:nvPicPr>
        <p:blipFill rotWithShape="1">
          <a:blip r:embed="rId15" cstate="email">
            <a:extLst>
              <a:ext uri="{28A0092B-C50C-407E-A947-70E740481C1C}">
                <a14:useLocalDpi xmlns:a14="http://schemas.microsoft.com/office/drawing/2010/main" val="0"/>
              </a:ext>
            </a:extLst>
          </a:blip>
          <a:srcRect t="6190" r="3391" b="43509"/>
          <a:stretch/>
        </p:blipFill>
        <p:spPr>
          <a:xfrm>
            <a:off x="0" y="6071908"/>
            <a:ext cx="12192000" cy="786092"/>
          </a:xfrm>
          <a:prstGeom prst="rect">
            <a:avLst/>
          </a:prstGeom>
        </p:spPr>
      </p:pic>
      <p:sp>
        <p:nvSpPr>
          <p:cNvPr id="13" name="Date Placeholder 3"/>
          <p:cNvSpPr txBox="1">
            <a:spLocks/>
          </p:cNvSpPr>
          <p:nvPr/>
        </p:nvSpPr>
        <p:spPr>
          <a:xfrm>
            <a:off x="4257" y="47186"/>
            <a:ext cx="1500693" cy="237325"/>
          </a:xfrm>
          <a:prstGeom prst="rect">
            <a:avLst/>
          </a:prstGeom>
        </p:spPr>
        <p:txBody>
          <a:bodyPr vert="horz" lIns="91440" tIns="45720" rIns="91440" bIns="45720" rtlCol="0" anchor="ctr"/>
          <a:lstStyle>
            <a:lvl1pPr algn="r">
              <a:defRPr sz="1800">
                <a:solidFill>
                  <a:schemeClr val="bg1"/>
                </a:solidFill>
                <a:latin typeface="Arial" pitchFamily="34" charset="0"/>
                <a:cs typeface="Arial" pitchFamily="34" charset="0"/>
              </a:defRPr>
            </a:lvl1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1200" b="0" noProof="0" dirty="0">
                <a:effectLst>
                  <a:outerShdw blurRad="50800" dist="38100" dir="2700000" algn="tl" rotWithShape="0">
                    <a:prstClr val="black">
                      <a:alpha val="40000"/>
                    </a:prstClr>
                  </a:outerShdw>
                </a:effectLst>
                <a:latin typeface="Gill Sans MT" panose="020B0502020104020203" pitchFamily="34" charset="0"/>
              </a:rPr>
              <a:t>May 18, 2022</a:t>
            </a:r>
          </a:p>
        </p:txBody>
      </p:sp>
      <p:sp>
        <p:nvSpPr>
          <p:cNvPr id="17" name="Rectangle 10"/>
          <p:cNvSpPr>
            <a:spLocks noChangeArrowheads="1"/>
          </p:cNvSpPr>
          <p:nvPr/>
        </p:nvSpPr>
        <p:spPr bwMode="auto">
          <a:xfrm>
            <a:off x="10372725" y="47186"/>
            <a:ext cx="1800225" cy="237325"/>
          </a:xfrm>
          <a:prstGeom prst="rect">
            <a:avLst/>
          </a:prstGeom>
          <a:noFill/>
          <a:ln w="9525">
            <a:noFill/>
            <a:miter lim="800000"/>
            <a:headEnd/>
            <a:tailEnd/>
          </a:ln>
          <a:effectLst/>
        </p:spPr>
        <p:txBody>
          <a:bodyPr anchor="ctr"/>
          <a:lstStyle/>
          <a:p>
            <a:pPr algn="ctr">
              <a:spcBef>
                <a:spcPct val="0"/>
              </a:spcBef>
              <a:buFontTx/>
              <a:buNone/>
            </a:pPr>
            <a:r>
              <a:rPr lang="en-US" sz="1200" b="0" dirty="0">
                <a:solidFill>
                  <a:schemeClr val="bg1"/>
                </a:solidFill>
                <a:effectLst>
                  <a:outerShdw blurRad="50800" dist="38100" dir="2700000" algn="tl" rotWithShape="0">
                    <a:prstClr val="black">
                      <a:alpha val="40000"/>
                    </a:prstClr>
                  </a:outerShdw>
                </a:effectLst>
                <a:latin typeface="Gill Sans MT" panose="020B0502020104020203" pitchFamily="34" charset="0"/>
              </a:rPr>
              <a:t>Page </a:t>
            </a:r>
            <a:fld id="{F31E7ECC-B9C9-4914-948A-880332F23CFE}" type="slidenum">
              <a:rPr lang="en-US" sz="1200" b="0" smtClean="0">
                <a:solidFill>
                  <a:schemeClr val="bg1"/>
                </a:solidFill>
                <a:effectLst>
                  <a:outerShdw blurRad="50800" dist="38100" dir="2700000" algn="tl" rotWithShape="0">
                    <a:prstClr val="black">
                      <a:alpha val="40000"/>
                    </a:prstClr>
                  </a:outerShdw>
                </a:effectLst>
                <a:latin typeface="Gill Sans MT" panose="020B0502020104020203" pitchFamily="34" charset="0"/>
              </a:rPr>
              <a:pPr algn="ctr">
                <a:spcBef>
                  <a:spcPct val="0"/>
                </a:spcBef>
                <a:buFontTx/>
                <a:buNone/>
              </a:pPr>
              <a:t>‹#›</a:t>
            </a:fld>
            <a:r>
              <a:rPr lang="en-US" sz="1200" b="0" dirty="0">
                <a:solidFill>
                  <a:schemeClr val="bg1"/>
                </a:solidFill>
                <a:effectLst>
                  <a:outerShdw blurRad="50800" dist="38100" dir="2700000" algn="tl" rotWithShape="0">
                    <a:prstClr val="black">
                      <a:alpha val="40000"/>
                    </a:prstClr>
                  </a:outerShdw>
                </a:effectLst>
                <a:latin typeface="Gill Sans MT" panose="020B0502020104020203" pitchFamily="34" charset="0"/>
              </a:rPr>
              <a:t> </a:t>
            </a:r>
          </a:p>
        </p:txBody>
      </p:sp>
      <p:sp>
        <p:nvSpPr>
          <p:cNvPr id="18" name="Text Box 18"/>
          <p:cNvSpPr txBox="1">
            <a:spLocks noChangeArrowheads="1"/>
          </p:cNvSpPr>
          <p:nvPr userDrawn="1"/>
        </p:nvSpPr>
        <p:spPr bwMode="auto">
          <a:xfrm>
            <a:off x="122090" y="6234121"/>
            <a:ext cx="8896997" cy="461665"/>
          </a:xfrm>
          <a:prstGeom prst="rect">
            <a:avLst/>
          </a:prstGeom>
          <a:noFill/>
          <a:ln w="9525">
            <a:noFill/>
            <a:miter lim="800000"/>
            <a:headEnd/>
            <a:tailEnd/>
          </a:ln>
          <a:effectLst/>
        </p:spPr>
        <p:txBody>
          <a:bodyPr wrap="square">
            <a:spAutoFit/>
          </a:bodyPr>
          <a:lstStyle/>
          <a:p>
            <a:pPr algn="l">
              <a:spcBef>
                <a:spcPct val="50000"/>
              </a:spcBef>
              <a:buFontTx/>
              <a:buNone/>
            </a:pPr>
            <a:r>
              <a:rPr lang="en-US" sz="2400" b="0" dirty="0">
                <a:solidFill>
                  <a:schemeClr val="bg1"/>
                </a:solidFill>
                <a:effectLst>
                  <a:outerShdw blurRad="127000" dist="63500" dir="2700000" algn="t" rotWithShape="0">
                    <a:schemeClr val="tx1"/>
                  </a:outerShdw>
                </a:effectLst>
                <a:latin typeface="Gill Sans MT" panose="020B0502020104020203" pitchFamily="34" charset="0"/>
              </a:rPr>
              <a:t>Dam Improvements Project </a:t>
            </a:r>
            <a:r>
              <a:rPr lang="en-US" sz="2400" b="0" baseline="0" dirty="0">
                <a:solidFill>
                  <a:schemeClr val="bg1"/>
                </a:solidFill>
                <a:effectLst>
                  <a:outerShdw blurRad="127000" dist="63500" dir="2700000" algn="t" rotWithShape="0">
                    <a:schemeClr val="tx1"/>
                  </a:outerShdw>
                </a:effectLst>
                <a:latin typeface="Gill Sans MT" panose="020B0502020104020203" pitchFamily="34" charset="0"/>
              </a:rPr>
              <a:t>RFQ</a:t>
            </a:r>
            <a:endParaRPr lang="en-US" sz="2400" b="0" dirty="0">
              <a:solidFill>
                <a:schemeClr val="bg1"/>
              </a:solidFill>
              <a:effectLst>
                <a:outerShdw blurRad="127000" dist="63500" dir="2700000" algn="t" rotWithShape="0">
                  <a:schemeClr val="tx1"/>
                </a:outerShdw>
              </a:effectLst>
              <a:latin typeface="Gill Sans MT" panose="020B0502020104020203" pitchFamily="34" charset="0"/>
            </a:endParaRPr>
          </a:p>
        </p:txBody>
      </p:sp>
      <p:sp>
        <p:nvSpPr>
          <p:cNvPr id="5" name="Oval 4"/>
          <p:cNvSpPr/>
          <p:nvPr userDrawn="1"/>
        </p:nvSpPr>
        <p:spPr>
          <a:xfrm>
            <a:off x="9822305" y="5934075"/>
            <a:ext cx="2160145" cy="923925"/>
          </a:xfrm>
          <a:prstGeom prst="ellipse">
            <a:avLst/>
          </a:prstGeom>
          <a:solidFill>
            <a:schemeClr val="tx1">
              <a:alpha val="4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p:cNvGrpSpPr/>
          <p:nvPr userDrawn="1"/>
        </p:nvGrpSpPr>
        <p:grpSpPr>
          <a:xfrm>
            <a:off x="4570589" y="77002"/>
            <a:ext cx="2812701" cy="197644"/>
            <a:chOff x="4562271" y="316896"/>
            <a:chExt cx="2812701" cy="197644"/>
          </a:xfrm>
        </p:grpSpPr>
        <p:pic>
          <p:nvPicPr>
            <p:cNvPr id="23" name="Picture 22"/>
            <p:cNvPicPr>
              <a:picLocks noChangeAspect="1"/>
            </p:cNvPicPr>
            <p:nvPr userDrawn="1"/>
          </p:nvPicPr>
          <p:blipFill rotWithShape="1">
            <a:blip r:embed="rId16" cstate="print">
              <a:extLst>
                <a:ext uri="{28A0092B-C50C-407E-A947-70E740481C1C}">
                  <a14:useLocalDpi xmlns:a14="http://schemas.microsoft.com/office/drawing/2010/main" val="0"/>
                </a:ext>
              </a:extLst>
            </a:blip>
            <a:srcRect l="5416" t="39904" r="7356" b="23059"/>
            <a:stretch/>
          </p:blipFill>
          <p:spPr>
            <a:xfrm>
              <a:off x="5991466" y="316896"/>
              <a:ext cx="1383506" cy="197644"/>
            </a:xfrm>
            <a:prstGeom prst="rect">
              <a:avLst/>
            </a:prstGeom>
            <a:ln>
              <a:noFill/>
            </a:ln>
            <a:effectLst>
              <a:outerShdw blurRad="38100" dist="25400" dir="2700000" algn="tl" rotWithShape="0">
                <a:srgbClr val="333333">
                  <a:alpha val="70000"/>
                </a:srgbClr>
              </a:outerShdw>
            </a:effectLst>
          </p:spPr>
        </p:pic>
        <p:pic>
          <p:nvPicPr>
            <p:cNvPr id="24" name="Picture 23"/>
            <p:cNvPicPr>
              <a:picLocks noChangeAspect="1"/>
            </p:cNvPicPr>
            <p:nvPr userDrawn="1"/>
          </p:nvPicPr>
          <p:blipFill rotWithShape="1">
            <a:blip r:embed="rId16" cstate="print">
              <a:extLst>
                <a:ext uri="{28A0092B-C50C-407E-A947-70E740481C1C}">
                  <a14:useLocalDpi xmlns:a14="http://schemas.microsoft.com/office/drawing/2010/main" val="0"/>
                </a:ext>
              </a:extLst>
            </a:blip>
            <a:srcRect l="5416" t="23391" r="34958" b="62330"/>
            <a:stretch/>
          </p:blipFill>
          <p:spPr>
            <a:xfrm>
              <a:off x="4562271" y="356131"/>
              <a:ext cx="1429195" cy="115155"/>
            </a:xfrm>
            <a:prstGeom prst="rect">
              <a:avLst/>
            </a:prstGeom>
            <a:ln>
              <a:noFill/>
            </a:ln>
            <a:effectLst>
              <a:outerShdw blurRad="38100" dist="25400" dir="2700000" algn="tl" rotWithShape="0">
                <a:srgbClr val="333333"/>
              </a:outerShdw>
            </a:effectLst>
          </p:spPr>
        </p:pic>
      </p:grpSp>
      <p:pic>
        <p:nvPicPr>
          <p:cNvPr id="2" name="Picture 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623481" y="6166362"/>
            <a:ext cx="1141855" cy="644332"/>
          </a:xfrm>
          <a:prstGeom prst="rect">
            <a:avLst/>
          </a:prstGeom>
          <a:effectLst>
            <a:outerShdw blurRad="76200" dist="25400" dir="2700000" algn="ctr" rotWithShape="0">
              <a:schemeClr val="tx1">
                <a:alpha val="70000"/>
              </a:schemeClr>
            </a:outerShdw>
          </a:effectLst>
        </p:spPr>
      </p:pic>
    </p:spTree>
  </p:cSld>
  <p:clrMap bg1="lt1" tx1="dk1" bg2="lt2" tx2="dk2" accent1="accent1" accent2="accent2" accent3="accent3" accent4="accent4" accent5="accent5" accent6="accent6" hlink="hlink" folHlink="folHlink"/>
  <p:sldLayoutIdLst>
    <p:sldLayoutId id="2147483684" r:id="rId1"/>
    <p:sldLayoutId id="2147483702" r:id="rId2"/>
    <p:sldLayoutId id="2147483686" r:id="rId3"/>
    <p:sldLayoutId id="2147483705" r:id="rId4"/>
    <p:sldLayoutId id="2147483704" r:id="rId5"/>
    <p:sldLayoutId id="2147483703" r:id="rId6"/>
    <p:sldLayoutId id="2147483687" r:id="rId7"/>
    <p:sldLayoutId id="2147483688" r:id="rId8"/>
    <p:sldLayoutId id="2147483689" r:id="rId9"/>
    <p:sldLayoutId id="2147483690" r:id="rId10"/>
    <p:sldLayoutId id="2147483691" r:id="rId11"/>
    <p:sldLayoutId id="2147483706" r:id="rId12"/>
  </p:sldLayoutIdLst>
  <p:hf hdr="0" ftr="0"/>
  <p:txStyles>
    <p:titleStyle>
      <a:lvl1pPr algn="l" defTabSz="914400" rtl="0" eaLnBrk="1" latinLnBrk="0" hangingPunct="1">
        <a:spcBef>
          <a:spcPct val="0"/>
        </a:spcBef>
        <a:buNone/>
        <a:defRPr sz="4000" kern="1200" baseline="0">
          <a:solidFill>
            <a:srgbClr val="000099"/>
          </a:solidFill>
          <a:latin typeface="Arial Black"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 y="-44553"/>
            <a:ext cx="12191998" cy="455845"/>
          </a:xfrm>
          <a:prstGeom prst="rect">
            <a:avLst/>
          </a:prstGeom>
        </p:spPr>
      </p:pic>
      <p:pic>
        <p:nvPicPr>
          <p:cNvPr id="7" name="Picture 6"/>
          <p:cNvPicPr>
            <a:picLocks noChangeAspect="1"/>
          </p:cNvPicPr>
          <p:nvPr userDrawn="1"/>
        </p:nvPicPr>
        <p:blipFill rotWithShape="1">
          <a:blip r:embed="rId5" cstate="email">
            <a:extLst>
              <a:ext uri="{28A0092B-C50C-407E-A947-70E740481C1C}">
                <a14:useLocalDpi xmlns:a14="http://schemas.microsoft.com/office/drawing/2010/main" val="0"/>
              </a:ext>
            </a:extLst>
          </a:blip>
          <a:srcRect t="6190" r="3391" b="43509"/>
          <a:stretch/>
        </p:blipFill>
        <p:spPr>
          <a:xfrm>
            <a:off x="0" y="6071908"/>
            <a:ext cx="12192000" cy="786092"/>
          </a:xfrm>
          <a:prstGeom prst="rect">
            <a:avLst/>
          </a:prstGeom>
        </p:spPr>
      </p:pic>
      <p:sp>
        <p:nvSpPr>
          <p:cNvPr id="13" name="Date Placeholder 3"/>
          <p:cNvSpPr txBox="1">
            <a:spLocks/>
          </p:cNvSpPr>
          <p:nvPr/>
        </p:nvSpPr>
        <p:spPr>
          <a:xfrm>
            <a:off x="4257" y="47186"/>
            <a:ext cx="1500693" cy="237325"/>
          </a:xfrm>
          <a:prstGeom prst="rect">
            <a:avLst/>
          </a:prstGeom>
        </p:spPr>
        <p:txBody>
          <a:bodyPr vert="horz" lIns="91440" tIns="45720" rIns="91440" bIns="45720" rtlCol="0" anchor="ctr"/>
          <a:lstStyle>
            <a:lvl1pPr algn="r">
              <a:defRPr sz="1800">
                <a:solidFill>
                  <a:schemeClr val="bg1"/>
                </a:solidFill>
                <a:latin typeface="Arial" pitchFamily="34" charset="0"/>
                <a:cs typeface="Arial" pitchFamily="34" charset="0"/>
              </a:defRPr>
            </a:lvl1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1200" b="0" noProof="0" dirty="0">
                <a:effectLst>
                  <a:outerShdw blurRad="50800" dist="38100" dir="2700000" algn="tl" rotWithShape="0">
                    <a:prstClr val="black">
                      <a:alpha val="40000"/>
                    </a:prstClr>
                  </a:outerShdw>
                </a:effectLst>
                <a:latin typeface="Gill Sans MT" panose="020B0502020104020203" pitchFamily="34" charset="0"/>
              </a:rPr>
              <a:t>May 18, 2022</a:t>
            </a:r>
          </a:p>
        </p:txBody>
      </p:sp>
      <p:sp>
        <p:nvSpPr>
          <p:cNvPr id="17" name="Rectangle 10"/>
          <p:cNvSpPr>
            <a:spLocks noChangeArrowheads="1"/>
          </p:cNvSpPr>
          <p:nvPr/>
        </p:nvSpPr>
        <p:spPr bwMode="auto">
          <a:xfrm>
            <a:off x="10372725" y="47186"/>
            <a:ext cx="1800225" cy="237325"/>
          </a:xfrm>
          <a:prstGeom prst="rect">
            <a:avLst/>
          </a:prstGeom>
          <a:noFill/>
          <a:ln w="9525">
            <a:noFill/>
            <a:miter lim="800000"/>
            <a:headEnd/>
            <a:tailEnd/>
          </a:ln>
          <a:effectLst/>
        </p:spPr>
        <p:txBody>
          <a:bodyPr anchor="ctr"/>
          <a:lstStyle/>
          <a:p>
            <a:pPr algn="ctr">
              <a:spcBef>
                <a:spcPct val="0"/>
              </a:spcBef>
              <a:buFontTx/>
              <a:buNone/>
            </a:pPr>
            <a:r>
              <a:rPr lang="en-US" sz="1200" b="0" dirty="0">
                <a:solidFill>
                  <a:schemeClr val="bg1"/>
                </a:solidFill>
                <a:effectLst>
                  <a:outerShdw blurRad="50800" dist="38100" dir="2700000" algn="tl" rotWithShape="0">
                    <a:prstClr val="black">
                      <a:alpha val="40000"/>
                    </a:prstClr>
                  </a:outerShdw>
                </a:effectLst>
                <a:latin typeface="Gill Sans MT" panose="020B0502020104020203" pitchFamily="34" charset="0"/>
              </a:rPr>
              <a:t>Page </a:t>
            </a:r>
            <a:fld id="{F31E7ECC-B9C9-4914-948A-880332F23CFE}" type="slidenum">
              <a:rPr lang="en-US" sz="1200" b="0" smtClean="0">
                <a:solidFill>
                  <a:schemeClr val="bg1"/>
                </a:solidFill>
                <a:effectLst>
                  <a:outerShdw blurRad="50800" dist="38100" dir="2700000" algn="tl" rotWithShape="0">
                    <a:prstClr val="black">
                      <a:alpha val="40000"/>
                    </a:prstClr>
                  </a:outerShdw>
                </a:effectLst>
                <a:latin typeface="Gill Sans MT" panose="020B0502020104020203" pitchFamily="34" charset="0"/>
              </a:rPr>
              <a:pPr algn="ctr">
                <a:spcBef>
                  <a:spcPct val="0"/>
                </a:spcBef>
                <a:buFontTx/>
                <a:buNone/>
              </a:pPr>
              <a:t>‹#›</a:t>
            </a:fld>
            <a:endParaRPr lang="en-US" sz="1200" b="0">
              <a:solidFill>
                <a:schemeClr val="bg1"/>
              </a:solidFill>
              <a:effectLst>
                <a:outerShdw blurRad="50800" dist="38100" dir="2700000" algn="tl" rotWithShape="0">
                  <a:prstClr val="black">
                    <a:alpha val="40000"/>
                  </a:prstClr>
                </a:outerShdw>
              </a:effectLst>
              <a:latin typeface="Gill Sans MT" panose="020B0502020104020203" pitchFamily="34" charset="0"/>
            </a:endParaRPr>
          </a:p>
        </p:txBody>
      </p:sp>
      <p:sp>
        <p:nvSpPr>
          <p:cNvPr id="18" name="Text Box 18"/>
          <p:cNvSpPr txBox="1">
            <a:spLocks noChangeArrowheads="1"/>
          </p:cNvSpPr>
          <p:nvPr userDrawn="1"/>
        </p:nvSpPr>
        <p:spPr bwMode="auto">
          <a:xfrm>
            <a:off x="122090" y="6234121"/>
            <a:ext cx="8896997" cy="461665"/>
          </a:xfrm>
          <a:prstGeom prst="rect">
            <a:avLst/>
          </a:prstGeom>
          <a:noFill/>
          <a:ln w="9525">
            <a:noFill/>
            <a:miter lim="800000"/>
            <a:headEnd/>
            <a:tailEnd/>
          </a:ln>
          <a:effectLst/>
        </p:spPr>
        <p:txBody>
          <a:bodyPr wrap="square">
            <a:spAutoFit/>
          </a:bodyPr>
          <a:lstStyle/>
          <a:p>
            <a:pPr algn="l">
              <a:spcBef>
                <a:spcPct val="50000"/>
              </a:spcBef>
              <a:buFontTx/>
              <a:buNone/>
            </a:pPr>
            <a:r>
              <a:rPr lang="en-US" sz="2400" b="0" dirty="0">
                <a:solidFill>
                  <a:schemeClr val="bg1"/>
                </a:solidFill>
                <a:effectLst>
                  <a:outerShdw blurRad="127000" dist="63500" dir="2700000" algn="t" rotWithShape="0">
                    <a:schemeClr val="tx1"/>
                  </a:outerShdw>
                </a:effectLst>
                <a:latin typeface="Gill Sans MT" panose="020B0502020104020203" pitchFamily="34" charset="0"/>
              </a:rPr>
              <a:t>Dam Improvements Project </a:t>
            </a:r>
            <a:r>
              <a:rPr lang="en-US" sz="2400" b="0" baseline="0" dirty="0">
                <a:solidFill>
                  <a:schemeClr val="bg1"/>
                </a:solidFill>
                <a:effectLst>
                  <a:outerShdw blurRad="127000" dist="63500" dir="2700000" algn="t" rotWithShape="0">
                    <a:schemeClr val="tx1"/>
                  </a:outerShdw>
                </a:effectLst>
                <a:latin typeface="Gill Sans MT" panose="020B0502020104020203" pitchFamily="34" charset="0"/>
              </a:rPr>
              <a:t>RFQ</a:t>
            </a:r>
            <a:endParaRPr lang="en-US" sz="2400" b="0" dirty="0">
              <a:solidFill>
                <a:schemeClr val="bg1"/>
              </a:solidFill>
              <a:effectLst>
                <a:outerShdw blurRad="127000" dist="63500" dir="2700000" algn="t" rotWithShape="0">
                  <a:schemeClr val="tx1"/>
                </a:outerShdw>
              </a:effectLst>
              <a:latin typeface="Gill Sans MT" panose="020B0502020104020203" pitchFamily="34" charset="0"/>
            </a:endParaRPr>
          </a:p>
        </p:txBody>
      </p:sp>
      <p:sp>
        <p:nvSpPr>
          <p:cNvPr id="5" name="Oval 4"/>
          <p:cNvSpPr/>
          <p:nvPr userDrawn="1"/>
        </p:nvSpPr>
        <p:spPr>
          <a:xfrm>
            <a:off x="9822305" y="5934075"/>
            <a:ext cx="2160145" cy="923925"/>
          </a:xfrm>
          <a:prstGeom prst="ellipse">
            <a:avLst/>
          </a:prstGeom>
          <a:solidFill>
            <a:schemeClr val="tx1">
              <a:alpha val="4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p:cNvGrpSpPr/>
          <p:nvPr userDrawn="1"/>
        </p:nvGrpSpPr>
        <p:grpSpPr>
          <a:xfrm>
            <a:off x="4570589" y="77002"/>
            <a:ext cx="2812701" cy="197644"/>
            <a:chOff x="4562271" y="316896"/>
            <a:chExt cx="2812701" cy="197644"/>
          </a:xfrm>
        </p:grpSpPr>
        <p:pic>
          <p:nvPicPr>
            <p:cNvPr id="23" name="Picture 22"/>
            <p:cNvPicPr>
              <a:picLocks noChangeAspect="1"/>
            </p:cNvPicPr>
            <p:nvPr userDrawn="1"/>
          </p:nvPicPr>
          <p:blipFill rotWithShape="1">
            <a:blip r:embed="rId6" cstate="print">
              <a:extLst>
                <a:ext uri="{28A0092B-C50C-407E-A947-70E740481C1C}">
                  <a14:useLocalDpi xmlns:a14="http://schemas.microsoft.com/office/drawing/2010/main" val="0"/>
                </a:ext>
              </a:extLst>
            </a:blip>
            <a:srcRect l="5416" t="39904" r="7356" b="23059"/>
            <a:stretch/>
          </p:blipFill>
          <p:spPr>
            <a:xfrm>
              <a:off x="5991466" y="316896"/>
              <a:ext cx="1383506" cy="197644"/>
            </a:xfrm>
            <a:prstGeom prst="rect">
              <a:avLst/>
            </a:prstGeom>
            <a:ln>
              <a:noFill/>
            </a:ln>
            <a:effectLst>
              <a:outerShdw blurRad="38100" dist="25400" dir="2700000" algn="tl" rotWithShape="0">
                <a:srgbClr val="333333">
                  <a:alpha val="70000"/>
                </a:srgbClr>
              </a:outerShdw>
            </a:effectLst>
          </p:spPr>
        </p:pic>
        <p:pic>
          <p:nvPicPr>
            <p:cNvPr id="24" name="Picture 23"/>
            <p:cNvPicPr>
              <a:picLocks noChangeAspect="1"/>
            </p:cNvPicPr>
            <p:nvPr userDrawn="1"/>
          </p:nvPicPr>
          <p:blipFill rotWithShape="1">
            <a:blip r:embed="rId6" cstate="print">
              <a:extLst>
                <a:ext uri="{28A0092B-C50C-407E-A947-70E740481C1C}">
                  <a14:useLocalDpi xmlns:a14="http://schemas.microsoft.com/office/drawing/2010/main" val="0"/>
                </a:ext>
              </a:extLst>
            </a:blip>
            <a:srcRect l="5416" t="23391" r="34958" b="62330"/>
            <a:stretch/>
          </p:blipFill>
          <p:spPr>
            <a:xfrm>
              <a:off x="4562271" y="356131"/>
              <a:ext cx="1429195" cy="115155"/>
            </a:xfrm>
            <a:prstGeom prst="rect">
              <a:avLst/>
            </a:prstGeom>
            <a:ln>
              <a:noFill/>
            </a:ln>
            <a:effectLst>
              <a:outerShdw blurRad="38100" dist="25400" dir="2700000" algn="tl" rotWithShape="0">
                <a:srgbClr val="333333"/>
              </a:outerShdw>
            </a:effectLst>
          </p:spPr>
        </p:pic>
      </p:grpSp>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623481" y="6166362"/>
            <a:ext cx="1141855" cy="644332"/>
          </a:xfrm>
          <a:prstGeom prst="rect">
            <a:avLst/>
          </a:prstGeom>
          <a:effectLst>
            <a:outerShdw blurRad="76200" dist="25400" dir="2700000" algn="ctr" rotWithShape="0">
              <a:schemeClr val="tx1">
                <a:alpha val="70000"/>
              </a:schemeClr>
            </a:outerShdw>
          </a:effectLst>
        </p:spPr>
      </p:pic>
    </p:spTree>
  </p:cSld>
  <p:clrMap bg1="lt1" tx1="dk1" bg2="lt2" tx2="dk2" accent1="accent1" accent2="accent2" accent3="accent3" accent4="accent4" accent5="accent5" accent6="accent6" hlink="hlink" folHlink="folHlink"/>
  <p:sldLayoutIdLst>
    <p:sldLayoutId id="2147483709" r:id="rId1"/>
    <p:sldLayoutId id="2147483708" r:id="rId2"/>
  </p:sldLayoutIdLst>
  <p:hf hdr="0" ftr="0"/>
  <p:txStyles>
    <p:titleStyle>
      <a:lvl1pPr algn="l" defTabSz="914400" rtl="0" eaLnBrk="1" latinLnBrk="0" hangingPunct="1">
        <a:spcBef>
          <a:spcPct val="0"/>
        </a:spcBef>
        <a:buNone/>
        <a:defRPr sz="4000" kern="1200" baseline="0">
          <a:solidFill>
            <a:srgbClr val="000099"/>
          </a:solidFill>
          <a:latin typeface="Arial Black"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 y="-44553"/>
            <a:ext cx="12191998" cy="455845"/>
          </a:xfrm>
          <a:prstGeom prst="rect">
            <a:avLst/>
          </a:prstGeom>
        </p:spPr>
      </p:pic>
      <p:pic>
        <p:nvPicPr>
          <p:cNvPr id="7" name="Picture 6"/>
          <p:cNvPicPr>
            <a:picLocks noChangeAspect="1"/>
          </p:cNvPicPr>
          <p:nvPr userDrawn="1"/>
        </p:nvPicPr>
        <p:blipFill rotWithShape="1">
          <a:blip r:embed="rId4" cstate="email">
            <a:extLst>
              <a:ext uri="{28A0092B-C50C-407E-A947-70E740481C1C}">
                <a14:useLocalDpi xmlns:a14="http://schemas.microsoft.com/office/drawing/2010/main" val="0"/>
              </a:ext>
            </a:extLst>
          </a:blip>
          <a:srcRect t="6190" r="3391" b="43509"/>
          <a:stretch/>
        </p:blipFill>
        <p:spPr>
          <a:xfrm>
            <a:off x="0" y="6071908"/>
            <a:ext cx="12192000" cy="786092"/>
          </a:xfrm>
          <a:prstGeom prst="rect">
            <a:avLst/>
          </a:prstGeom>
        </p:spPr>
      </p:pic>
      <p:sp>
        <p:nvSpPr>
          <p:cNvPr id="13" name="Date Placeholder 3"/>
          <p:cNvSpPr txBox="1">
            <a:spLocks/>
          </p:cNvSpPr>
          <p:nvPr/>
        </p:nvSpPr>
        <p:spPr>
          <a:xfrm>
            <a:off x="4257" y="47186"/>
            <a:ext cx="1500693" cy="237325"/>
          </a:xfrm>
          <a:prstGeom prst="rect">
            <a:avLst/>
          </a:prstGeom>
        </p:spPr>
        <p:txBody>
          <a:bodyPr vert="horz" lIns="91440" tIns="45720" rIns="91440" bIns="45720" rtlCol="0" anchor="ctr"/>
          <a:lstStyle>
            <a:lvl1pPr algn="r">
              <a:defRPr sz="1800">
                <a:solidFill>
                  <a:schemeClr val="bg1"/>
                </a:solidFill>
                <a:latin typeface="Arial" pitchFamily="34" charset="0"/>
                <a:cs typeface="Arial" pitchFamily="34" charset="0"/>
              </a:defRPr>
            </a:lvl1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1200" b="0" baseline="0" noProof="0" dirty="0">
                <a:effectLst>
                  <a:outerShdw blurRad="50800" dist="38100" dir="2700000" algn="tl" rotWithShape="0">
                    <a:prstClr val="black">
                      <a:alpha val="40000"/>
                    </a:prstClr>
                  </a:outerShdw>
                </a:effectLst>
                <a:latin typeface="Gill Sans MT" panose="020B0502020104020203" pitchFamily="34" charset="0"/>
              </a:rPr>
              <a:t>May 18, 2022</a:t>
            </a:r>
            <a:endParaRPr lang="en-US" sz="1200" b="0" noProof="0" dirty="0">
              <a:effectLst>
                <a:outerShdw blurRad="50800" dist="38100" dir="2700000" algn="tl" rotWithShape="0">
                  <a:prstClr val="black">
                    <a:alpha val="40000"/>
                  </a:prstClr>
                </a:outerShdw>
              </a:effectLst>
              <a:latin typeface="Gill Sans MT" panose="020B0502020104020203" pitchFamily="34" charset="0"/>
            </a:endParaRPr>
          </a:p>
        </p:txBody>
      </p:sp>
      <p:sp>
        <p:nvSpPr>
          <p:cNvPr id="17" name="Rectangle 10"/>
          <p:cNvSpPr>
            <a:spLocks noChangeArrowheads="1"/>
          </p:cNvSpPr>
          <p:nvPr/>
        </p:nvSpPr>
        <p:spPr bwMode="auto">
          <a:xfrm>
            <a:off x="10372725" y="47186"/>
            <a:ext cx="1800225" cy="237325"/>
          </a:xfrm>
          <a:prstGeom prst="rect">
            <a:avLst/>
          </a:prstGeom>
          <a:noFill/>
          <a:ln w="9525">
            <a:noFill/>
            <a:miter lim="800000"/>
            <a:headEnd/>
            <a:tailEnd/>
          </a:ln>
          <a:effectLst/>
        </p:spPr>
        <p:txBody>
          <a:bodyPr anchor="ctr"/>
          <a:lstStyle/>
          <a:p>
            <a:pPr algn="ctr">
              <a:spcBef>
                <a:spcPct val="0"/>
              </a:spcBef>
              <a:buFontTx/>
              <a:buNone/>
            </a:pPr>
            <a:r>
              <a:rPr lang="en-US" sz="1200" b="0" dirty="0">
                <a:solidFill>
                  <a:schemeClr val="bg1"/>
                </a:solidFill>
                <a:effectLst>
                  <a:outerShdw blurRad="50800" dist="38100" dir="2700000" algn="tl" rotWithShape="0">
                    <a:prstClr val="black">
                      <a:alpha val="40000"/>
                    </a:prstClr>
                  </a:outerShdw>
                </a:effectLst>
                <a:latin typeface="Gill Sans MT" panose="020B0502020104020203" pitchFamily="34" charset="0"/>
              </a:rPr>
              <a:t>Page </a:t>
            </a:r>
            <a:fld id="{F31E7ECC-B9C9-4914-948A-880332F23CFE}" type="slidenum">
              <a:rPr lang="en-US" sz="1200" b="0" spc="-100" baseline="0" smtClean="0">
                <a:solidFill>
                  <a:schemeClr val="bg1"/>
                </a:solidFill>
                <a:effectLst>
                  <a:outerShdw blurRad="50800" dist="38100" dir="2700000" algn="tl" rotWithShape="0">
                    <a:prstClr val="black">
                      <a:alpha val="40000"/>
                    </a:prstClr>
                  </a:outerShdw>
                </a:effectLst>
                <a:latin typeface="Gill Sans MT" panose="020B0502020104020203" pitchFamily="34" charset="0"/>
              </a:rPr>
              <a:pPr algn="ctr">
                <a:spcBef>
                  <a:spcPct val="0"/>
                </a:spcBef>
                <a:buFontTx/>
                <a:buNone/>
              </a:pPr>
              <a:t>‹#›</a:t>
            </a:fld>
            <a:r>
              <a:rPr lang="en-US" sz="1200" b="0" dirty="0">
                <a:solidFill>
                  <a:schemeClr val="bg1"/>
                </a:solidFill>
                <a:effectLst>
                  <a:outerShdw blurRad="50800" dist="38100" dir="2700000" algn="tl" rotWithShape="0">
                    <a:prstClr val="black">
                      <a:alpha val="40000"/>
                    </a:prstClr>
                  </a:outerShdw>
                </a:effectLst>
                <a:latin typeface="Gill Sans MT" panose="020B0502020104020203" pitchFamily="34" charset="0"/>
              </a:rPr>
              <a:t> </a:t>
            </a:r>
          </a:p>
        </p:txBody>
      </p:sp>
      <p:sp>
        <p:nvSpPr>
          <p:cNvPr id="18" name="Text Box 18"/>
          <p:cNvSpPr txBox="1">
            <a:spLocks noChangeArrowheads="1"/>
          </p:cNvSpPr>
          <p:nvPr userDrawn="1"/>
        </p:nvSpPr>
        <p:spPr bwMode="auto">
          <a:xfrm>
            <a:off x="208902" y="6228064"/>
            <a:ext cx="9742965" cy="461665"/>
          </a:xfrm>
          <a:prstGeom prst="rect">
            <a:avLst/>
          </a:prstGeom>
          <a:noFill/>
          <a:ln w="9525">
            <a:noFill/>
            <a:miter lim="800000"/>
            <a:headEnd/>
            <a:tailEnd/>
          </a:ln>
          <a:effectLst/>
        </p:spPr>
        <p:txBody>
          <a:bodyPr wrap="square">
            <a:spAutoFit/>
          </a:bodyPr>
          <a:lstStyle/>
          <a:p>
            <a:pPr>
              <a:spcBef>
                <a:spcPts val="0"/>
              </a:spcBef>
              <a:buNone/>
            </a:pPr>
            <a:r>
              <a:rPr lang="en-US" sz="2400" b="0" kern="1200" dirty="0">
                <a:solidFill>
                  <a:schemeClr val="bg1"/>
                </a:solidFill>
                <a:effectLst>
                  <a:outerShdw blurRad="127000" dist="63500" dir="2700000" algn="t" rotWithShape="0">
                    <a:schemeClr val="tx1"/>
                  </a:outerShdw>
                </a:effectLst>
                <a:latin typeface="Gill Sans MT" panose="020B0502020104020203" pitchFamily="34" charset="0"/>
                <a:ea typeface="+mn-ea"/>
                <a:cs typeface="+mn-cs"/>
              </a:rPr>
              <a:t>Dam Improvements Project RFQ</a:t>
            </a:r>
          </a:p>
        </p:txBody>
      </p:sp>
      <p:sp>
        <p:nvSpPr>
          <p:cNvPr id="5" name="Oval 4"/>
          <p:cNvSpPr/>
          <p:nvPr userDrawn="1"/>
        </p:nvSpPr>
        <p:spPr>
          <a:xfrm>
            <a:off x="9822305" y="5934075"/>
            <a:ext cx="2160145" cy="923925"/>
          </a:xfrm>
          <a:prstGeom prst="ellipse">
            <a:avLst/>
          </a:prstGeom>
          <a:solidFill>
            <a:schemeClr val="tx1">
              <a:alpha val="4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userDrawn="1"/>
        </p:nvGrpSpPr>
        <p:grpSpPr>
          <a:xfrm>
            <a:off x="4570589" y="77002"/>
            <a:ext cx="2812701" cy="197644"/>
            <a:chOff x="4562271" y="316896"/>
            <a:chExt cx="2812701" cy="197644"/>
          </a:xfrm>
        </p:grpSpPr>
        <p:pic>
          <p:nvPicPr>
            <p:cNvPr id="23" name="Picture 22"/>
            <p:cNvPicPr>
              <a:picLocks noChangeAspect="1"/>
            </p:cNvPicPr>
            <p:nvPr userDrawn="1"/>
          </p:nvPicPr>
          <p:blipFill rotWithShape="1">
            <a:blip r:embed="rId5" cstate="print">
              <a:extLst>
                <a:ext uri="{28A0092B-C50C-407E-A947-70E740481C1C}">
                  <a14:useLocalDpi xmlns:a14="http://schemas.microsoft.com/office/drawing/2010/main" val="0"/>
                </a:ext>
              </a:extLst>
            </a:blip>
            <a:srcRect l="5416" t="39904" r="7356" b="23059"/>
            <a:stretch/>
          </p:blipFill>
          <p:spPr>
            <a:xfrm>
              <a:off x="5991466" y="316896"/>
              <a:ext cx="1383506" cy="197644"/>
            </a:xfrm>
            <a:prstGeom prst="rect">
              <a:avLst/>
            </a:prstGeom>
            <a:ln>
              <a:noFill/>
            </a:ln>
            <a:effectLst>
              <a:outerShdw blurRad="38100" dist="25400" dir="2700000" algn="tl" rotWithShape="0">
                <a:srgbClr val="333333">
                  <a:alpha val="70000"/>
                </a:srgbClr>
              </a:outerShdw>
            </a:effectLst>
          </p:spPr>
        </p:pic>
        <p:pic>
          <p:nvPicPr>
            <p:cNvPr id="24" name="Picture 23"/>
            <p:cNvPicPr>
              <a:picLocks noChangeAspect="1"/>
            </p:cNvPicPr>
            <p:nvPr userDrawn="1"/>
          </p:nvPicPr>
          <p:blipFill rotWithShape="1">
            <a:blip r:embed="rId5" cstate="print">
              <a:extLst>
                <a:ext uri="{28A0092B-C50C-407E-A947-70E740481C1C}">
                  <a14:useLocalDpi xmlns:a14="http://schemas.microsoft.com/office/drawing/2010/main" val="0"/>
                </a:ext>
              </a:extLst>
            </a:blip>
            <a:srcRect l="5416" t="23391" r="34958" b="62330"/>
            <a:stretch/>
          </p:blipFill>
          <p:spPr>
            <a:xfrm>
              <a:off x="4562271" y="356131"/>
              <a:ext cx="1429195" cy="115155"/>
            </a:xfrm>
            <a:prstGeom prst="rect">
              <a:avLst/>
            </a:prstGeom>
            <a:ln>
              <a:noFill/>
            </a:ln>
            <a:effectLst>
              <a:outerShdw blurRad="38100" dist="25400" dir="2700000" algn="tl" rotWithShape="0">
                <a:srgbClr val="333333"/>
              </a:outerShdw>
            </a:effectLst>
          </p:spPr>
        </p:pic>
      </p:grpSp>
      <p:pic>
        <p:nvPicPr>
          <p:cNvPr id="2" name="Picture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623481" y="6166362"/>
            <a:ext cx="1141855" cy="644332"/>
          </a:xfrm>
          <a:prstGeom prst="rect">
            <a:avLst/>
          </a:prstGeom>
          <a:effectLst>
            <a:outerShdw blurRad="76200" dist="25400" dir="2700000" algn="ctr" rotWithShape="0">
              <a:schemeClr val="tx1">
                <a:alpha val="70000"/>
              </a:schemeClr>
            </a:outerShdw>
          </a:effectLst>
        </p:spPr>
      </p:pic>
    </p:spTree>
  </p:cSld>
  <p:clrMap bg1="lt1" tx1="dk1" bg2="lt2" tx2="dk2" accent1="accent1" accent2="accent2" accent3="accent3" accent4="accent4" accent5="accent5" accent6="accent6" hlink="hlink" folHlink="folHlink"/>
  <p:sldLayoutIdLst>
    <p:sldLayoutId id="2147483711" r:id="rId1"/>
  </p:sldLayoutIdLst>
  <p:hf hdr="0" ftr="0"/>
  <p:txStyles>
    <p:titleStyle>
      <a:lvl1pPr algn="l" defTabSz="914400" rtl="0" eaLnBrk="1" latinLnBrk="0" hangingPunct="1">
        <a:spcBef>
          <a:spcPct val="0"/>
        </a:spcBef>
        <a:buNone/>
        <a:defRPr sz="4000" kern="1200" baseline="0">
          <a:solidFill>
            <a:srgbClr val="000099"/>
          </a:solidFill>
          <a:latin typeface="Arial Black"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apps.saws.org/business_center/ContractSol/SNO_Drill.cfm?id=1980&amp;View=Yes"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hyperlink" Target="mailto:Susan.Rodriquez@saws.org"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mailto:marisol.robles@saws.org"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saws.smwbe.com/"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hyperlink" Target="mailto:Marisol.Robles@saws.org"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75610"/>
            <a:ext cx="11389896" cy="675204"/>
          </a:xfrm>
        </p:spPr>
        <p:txBody>
          <a:bodyPr/>
          <a:lstStyle/>
          <a:p>
            <a:r>
              <a:rPr lang="en-US" dirty="0"/>
              <a:t>Selection Process</a:t>
            </a:r>
          </a:p>
        </p:txBody>
      </p:sp>
      <p:sp>
        <p:nvSpPr>
          <p:cNvPr id="3" name="Content Placeholder 2"/>
          <p:cNvSpPr>
            <a:spLocks noGrp="1"/>
          </p:cNvSpPr>
          <p:nvPr>
            <p:ph idx="1"/>
          </p:nvPr>
        </p:nvSpPr>
        <p:spPr>
          <a:xfrm>
            <a:off x="609599" y="950814"/>
            <a:ext cx="11216641" cy="5119060"/>
          </a:xfrm>
        </p:spPr>
        <p:txBody>
          <a:bodyPr/>
          <a:lstStyle/>
          <a:p>
            <a:pPr algn="just"/>
            <a:r>
              <a:rPr lang="en-US" dirty="0"/>
              <a:t>Qualification statements reviewed for responsiveness</a:t>
            </a:r>
          </a:p>
          <a:p>
            <a:pPr algn="just"/>
            <a:r>
              <a:rPr lang="en-US" dirty="0"/>
              <a:t>Technical Evaluation Committee scores qualification statements based on evaluation criteria published in the RFQ </a:t>
            </a:r>
          </a:p>
          <a:p>
            <a:pPr algn="just"/>
            <a:r>
              <a:rPr lang="en-US" dirty="0"/>
              <a:t>Interviews held, if necessary</a:t>
            </a:r>
          </a:p>
          <a:p>
            <a:pPr algn="just"/>
            <a:r>
              <a:rPr lang="en-US" dirty="0"/>
              <a:t>Good Faith Effort Plan evaluated and scored</a:t>
            </a:r>
          </a:p>
          <a:p>
            <a:pPr algn="just"/>
            <a:r>
              <a:rPr lang="en-US" dirty="0"/>
              <a:t>Selection Committee reviews scores and recommends firm(s)</a:t>
            </a:r>
          </a:p>
          <a:p>
            <a:pPr algn="just"/>
            <a:r>
              <a:rPr lang="en-US" dirty="0"/>
              <a:t>Negotiation with selected consultant(s)</a:t>
            </a:r>
          </a:p>
          <a:p>
            <a:pPr algn="just"/>
            <a:r>
              <a:rPr lang="en-US" dirty="0"/>
              <a:t>Board Award</a:t>
            </a:r>
          </a:p>
        </p:txBody>
      </p:sp>
    </p:spTree>
    <p:extLst>
      <p:ext uri="{BB962C8B-B14F-4D97-AF65-F5344CB8AC3E}">
        <p14:creationId xmlns:p14="http://schemas.microsoft.com/office/powerpoint/2010/main" val="3299745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75608"/>
            <a:ext cx="11389896" cy="593195"/>
          </a:xfrm>
        </p:spPr>
        <p:txBody>
          <a:bodyPr/>
          <a:lstStyle/>
          <a:p>
            <a:r>
              <a:rPr lang="en-US" dirty="0"/>
              <a:t>Selection Process  </a:t>
            </a:r>
          </a:p>
        </p:txBody>
      </p:sp>
      <p:sp>
        <p:nvSpPr>
          <p:cNvPr id="3" name="Content Placeholder 2"/>
          <p:cNvSpPr>
            <a:spLocks noGrp="1"/>
          </p:cNvSpPr>
          <p:nvPr>
            <p:ph idx="1"/>
          </p:nvPr>
        </p:nvSpPr>
        <p:spPr>
          <a:xfrm>
            <a:off x="609599" y="868803"/>
            <a:ext cx="11260184" cy="5218488"/>
          </a:xfrm>
        </p:spPr>
        <p:txBody>
          <a:bodyPr/>
          <a:lstStyle/>
          <a:p>
            <a:pPr lvl="0" algn="just"/>
            <a:r>
              <a:rPr lang="en-US" sz="2800" dirty="0"/>
              <a:t>If there is a change to key team members (prime or sub-consultant)  identified on Respondent’s organizational chart, notify SAWS in writing as soon as possible </a:t>
            </a:r>
          </a:p>
          <a:p>
            <a:pPr marL="694944" lvl="1" indent="-347472" algn="just"/>
            <a:r>
              <a:rPr lang="en-US" sz="2400" dirty="0"/>
              <a:t>SAWS may allow Respondent to replace the key team member with an alternate member who possesses equal or better qualifications and experience</a:t>
            </a:r>
          </a:p>
          <a:p>
            <a:pPr algn="just"/>
            <a:r>
              <a:rPr lang="en-US" sz="2800" dirty="0"/>
              <a:t>Also, per SAWS’ Ethics Policy, a former SAWS employee may not serve in a lead role as a key team member and/or participate in the negotiation of a contract for two (2) years after separating from SAWS</a:t>
            </a:r>
          </a:p>
          <a:p>
            <a:pPr marL="694944" lvl="1" indent="-347472" algn="just"/>
            <a:r>
              <a:rPr lang="en-US" sz="2400" dirty="0"/>
              <a:t>This may result in the Respondent’s proposal being found non-responsive or a reduction in points during the evaluation</a:t>
            </a:r>
          </a:p>
        </p:txBody>
      </p:sp>
    </p:spTree>
    <p:extLst>
      <p:ext uri="{BB962C8B-B14F-4D97-AF65-F5344CB8AC3E}">
        <p14:creationId xmlns:p14="http://schemas.microsoft.com/office/powerpoint/2010/main" val="4228169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229964664"/>
              </p:ext>
            </p:extLst>
          </p:nvPr>
        </p:nvGraphicFramePr>
        <p:xfrm>
          <a:off x="2305849" y="1730098"/>
          <a:ext cx="7997396" cy="3397804"/>
        </p:xfrm>
        <a:graphic>
          <a:graphicData uri="http://schemas.openxmlformats.org/drawingml/2006/table">
            <a:tbl>
              <a:tblPr firstRow="1" firstCol="1" bandRow="1">
                <a:tableStyleId>{5C22544A-7EE6-4342-B048-85BDC9FD1C3A}</a:tableStyleId>
              </a:tblPr>
              <a:tblGrid>
                <a:gridCol w="5604363">
                  <a:extLst>
                    <a:ext uri="{9D8B030D-6E8A-4147-A177-3AD203B41FA5}">
                      <a16:colId xmlns:a16="http://schemas.microsoft.com/office/drawing/2014/main" val="20000"/>
                    </a:ext>
                  </a:extLst>
                </a:gridCol>
                <a:gridCol w="2393033">
                  <a:extLst>
                    <a:ext uri="{9D8B030D-6E8A-4147-A177-3AD203B41FA5}">
                      <a16:colId xmlns:a16="http://schemas.microsoft.com/office/drawing/2014/main" val="20001"/>
                    </a:ext>
                  </a:extLst>
                </a:gridCol>
              </a:tblGrid>
              <a:tr h="624531">
                <a:tc>
                  <a:txBody>
                    <a:bodyPr/>
                    <a:lstStyle/>
                    <a:p>
                      <a:pPr algn="ctr"/>
                      <a:r>
                        <a:rPr lang="en-US" sz="2800" b="1" i="0" u="none" strike="noStrike" kern="1200" baseline="0" dirty="0">
                          <a:solidFill>
                            <a:schemeClr val="lt1"/>
                          </a:solidFill>
                          <a:latin typeface="Gill Sans MT" panose="020B0502020104020203" pitchFamily="34" charset="0"/>
                          <a:ea typeface="+mn-ea"/>
                          <a:cs typeface="+mn-cs"/>
                        </a:rPr>
                        <a:t>Criteria</a:t>
                      </a:r>
                      <a:endParaRPr lang="en-US" sz="28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58342" marR="58342" marT="0" marB="0" anchor="ctr"/>
                </a:tc>
                <a:tc>
                  <a:txBody>
                    <a:bodyPr/>
                    <a:lstStyle/>
                    <a:p>
                      <a:pPr algn="ctr"/>
                      <a:r>
                        <a:rPr lang="en-US" sz="2800" b="1" i="0" u="none" strike="noStrike" kern="1200" baseline="0" dirty="0">
                          <a:solidFill>
                            <a:schemeClr val="lt1"/>
                          </a:solidFill>
                          <a:latin typeface="Gill Sans MT" panose="020B0502020104020203" pitchFamily="34" charset="0"/>
                          <a:ea typeface="+mn-ea"/>
                          <a:cs typeface="+mn-cs"/>
                        </a:rPr>
                        <a:t>Max Points</a:t>
                      </a:r>
                      <a:endParaRPr lang="en-US" sz="28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58342" marR="58342" marT="0" marB="0" anchor="ctr"/>
                </a:tc>
                <a:extLst>
                  <a:ext uri="{0D108BD9-81ED-4DB2-BD59-A6C34878D82A}">
                    <a16:rowId xmlns:a16="http://schemas.microsoft.com/office/drawing/2014/main" val="10000"/>
                  </a:ext>
                </a:extLst>
              </a:tr>
              <a:tr h="495740">
                <a:tc>
                  <a:txBody>
                    <a:bodyPr/>
                    <a:lstStyle/>
                    <a:p>
                      <a:pPr marL="0" marR="0" algn="l">
                        <a:spcBef>
                          <a:spcPts val="0"/>
                        </a:spcBef>
                        <a:spcAft>
                          <a:spcPts val="0"/>
                        </a:spcAft>
                      </a:pPr>
                      <a:r>
                        <a:rPr lang="en-US" sz="2400" b="0" dirty="0">
                          <a:solidFill>
                            <a:schemeClr val="tx1">
                              <a:lumMod val="65000"/>
                              <a:lumOff val="35000"/>
                            </a:schemeClr>
                          </a:solidFill>
                          <a:effectLst/>
                          <a:latin typeface="Gill Sans MT" panose="020B0502020104020203" pitchFamily="34" charset="0"/>
                          <a:ea typeface="+mn-ea"/>
                          <a:cs typeface="+mn-cs"/>
                        </a:rPr>
                        <a:t>Team</a:t>
                      </a:r>
                      <a:r>
                        <a:rPr lang="en-US" sz="2400" b="0" baseline="0" dirty="0">
                          <a:solidFill>
                            <a:schemeClr val="tx1">
                              <a:lumMod val="65000"/>
                              <a:lumOff val="35000"/>
                            </a:schemeClr>
                          </a:solidFill>
                          <a:effectLst/>
                          <a:latin typeface="Gill Sans MT" panose="020B0502020104020203" pitchFamily="34" charset="0"/>
                          <a:ea typeface="+mn-ea"/>
                          <a:cs typeface="+mn-cs"/>
                        </a:rPr>
                        <a:t> Experience and Qualifications</a:t>
                      </a:r>
                      <a:endParaRPr lang="en-US" sz="2400" b="0" dirty="0">
                        <a:solidFill>
                          <a:schemeClr val="tx1">
                            <a:lumMod val="65000"/>
                            <a:lumOff val="35000"/>
                          </a:schemeClr>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58342" marR="58342" marT="0" marB="0" anchor="ctr">
                    <a:solidFill>
                      <a:schemeClr val="accent1">
                        <a:lumMod val="40000"/>
                        <a:lumOff val="60000"/>
                      </a:schemeClr>
                    </a:solidFill>
                  </a:tcPr>
                </a:tc>
                <a:tc>
                  <a:txBody>
                    <a:bodyPr/>
                    <a:lstStyle/>
                    <a:p>
                      <a:pPr marL="0" marR="0" algn="ctr">
                        <a:spcBef>
                          <a:spcPts val="0"/>
                        </a:spcBef>
                        <a:spcAft>
                          <a:spcPts val="0"/>
                        </a:spcAft>
                      </a:pPr>
                      <a:r>
                        <a:rPr lang="en-US" sz="2400" dirty="0">
                          <a:solidFill>
                            <a:schemeClr val="tx1">
                              <a:lumMod val="65000"/>
                              <a:lumOff val="35000"/>
                            </a:schemeClr>
                          </a:solidFill>
                          <a:effectLst/>
                          <a:latin typeface="Gill Sans MT" panose="020B0502020104020203" pitchFamily="34" charset="0"/>
                          <a:ea typeface="+mn-ea"/>
                          <a:cs typeface="+mn-cs"/>
                        </a:rPr>
                        <a:t>30</a:t>
                      </a:r>
                      <a:endParaRPr lang="en-US" sz="2400" dirty="0">
                        <a:solidFill>
                          <a:schemeClr val="tx1">
                            <a:lumMod val="65000"/>
                            <a:lumOff val="35000"/>
                          </a:schemeClr>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58342" marR="58342" marT="0" marB="0" anchor="ctr">
                    <a:solidFill>
                      <a:schemeClr val="accent1">
                        <a:lumMod val="40000"/>
                        <a:lumOff val="60000"/>
                      </a:schemeClr>
                    </a:solidFill>
                  </a:tcPr>
                </a:tc>
                <a:extLst>
                  <a:ext uri="{0D108BD9-81ED-4DB2-BD59-A6C34878D82A}">
                    <a16:rowId xmlns:a16="http://schemas.microsoft.com/office/drawing/2014/main" val="10001"/>
                  </a:ext>
                </a:extLst>
              </a:tr>
              <a:tr h="499533">
                <a:tc>
                  <a:txBody>
                    <a:bodyPr/>
                    <a:lstStyle/>
                    <a:p>
                      <a:pPr marL="0" marR="0" algn="l">
                        <a:spcBef>
                          <a:spcPts val="0"/>
                        </a:spcBef>
                        <a:spcAft>
                          <a:spcPts val="0"/>
                        </a:spcAft>
                      </a:pPr>
                      <a:r>
                        <a:rPr lang="en-US" sz="2400" b="0" dirty="0">
                          <a:solidFill>
                            <a:schemeClr val="tx1">
                              <a:lumMod val="65000"/>
                              <a:lumOff val="35000"/>
                            </a:schemeClr>
                          </a:solidFill>
                          <a:effectLst/>
                          <a:latin typeface="Gill Sans MT" panose="020B0502020104020203" pitchFamily="34" charset="0"/>
                        </a:rPr>
                        <a:t>Similar Projects and Past Performance</a:t>
                      </a:r>
                      <a:endParaRPr lang="en-US" sz="2400" b="0" dirty="0">
                        <a:solidFill>
                          <a:schemeClr val="tx1">
                            <a:lumMod val="65000"/>
                            <a:lumOff val="35000"/>
                          </a:schemeClr>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58342" marR="58342" marT="0" marB="0" anchor="ctr">
                    <a:solidFill>
                      <a:schemeClr val="bg1">
                        <a:lumMod val="95000"/>
                      </a:schemeClr>
                    </a:solidFill>
                  </a:tcPr>
                </a:tc>
                <a:tc>
                  <a:txBody>
                    <a:bodyPr/>
                    <a:lstStyle/>
                    <a:p>
                      <a:pPr marL="0" marR="0" algn="ctr">
                        <a:spcBef>
                          <a:spcPts val="0"/>
                        </a:spcBef>
                        <a:spcAft>
                          <a:spcPts val="0"/>
                        </a:spcAft>
                      </a:pPr>
                      <a:r>
                        <a:rPr lang="en-US" sz="2400" dirty="0">
                          <a:solidFill>
                            <a:schemeClr val="tx1">
                              <a:lumMod val="65000"/>
                              <a:lumOff val="35000"/>
                            </a:schemeClr>
                          </a:solidFill>
                          <a:effectLst/>
                          <a:latin typeface="Gill Sans MT" panose="020B0502020104020203" pitchFamily="34" charset="0"/>
                          <a:ea typeface="+mn-ea"/>
                          <a:cs typeface="+mn-cs"/>
                        </a:rPr>
                        <a:t>30</a:t>
                      </a:r>
                      <a:endParaRPr lang="en-US" sz="2400" dirty="0">
                        <a:solidFill>
                          <a:schemeClr val="tx1">
                            <a:lumMod val="65000"/>
                            <a:lumOff val="35000"/>
                          </a:schemeClr>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58342" marR="58342" marT="0" marB="0" anchor="ctr">
                    <a:solidFill>
                      <a:schemeClr val="bg1">
                        <a:lumMod val="95000"/>
                      </a:schemeClr>
                    </a:solidFill>
                  </a:tcPr>
                </a:tc>
                <a:extLst>
                  <a:ext uri="{0D108BD9-81ED-4DB2-BD59-A6C34878D82A}">
                    <a16:rowId xmlns:a16="http://schemas.microsoft.com/office/drawing/2014/main" val="10002"/>
                  </a:ext>
                </a:extLst>
              </a:tr>
              <a:tr h="533400">
                <a:tc>
                  <a:txBody>
                    <a:bodyPr/>
                    <a:lstStyle/>
                    <a:p>
                      <a:pPr marL="0" marR="0" algn="l">
                        <a:spcBef>
                          <a:spcPts val="0"/>
                        </a:spcBef>
                        <a:spcAft>
                          <a:spcPts val="0"/>
                        </a:spcAft>
                      </a:pPr>
                      <a:r>
                        <a:rPr lang="en-US" sz="2400" b="0" i="0" u="none" strike="noStrike" kern="1200" baseline="0" dirty="0">
                          <a:solidFill>
                            <a:schemeClr val="tx1">
                              <a:lumMod val="65000"/>
                              <a:lumOff val="35000"/>
                            </a:schemeClr>
                          </a:solidFill>
                          <a:latin typeface="Gill Sans MT" panose="020B0502020104020203" pitchFamily="34" charset="0"/>
                          <a:ea typeface="+mn-ea"/>
                          <a:cs typeface="+mn-cs"/>
                        </a:rPr>
                        <a:t>Project Understanding and Approach</a:t>
                      </a:r>
                      <a:endParaRPr lang="en-US" sz="2400" dirty="0">
                        <a:solidFill>
                          <a:schemeClr val="tx1">
                            <a:lumMod val="65000"/>
                            <a:lumOff val="35000"/>
                          </a:schemeClr>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58342" marR="58342" marT="0" marB="0" anchor="ctr">
                    <a:solidFill>
                      <a:schemeClr val="accent1">
                        <a:lumMod val="40000"/>
                        <a:lumOff val="60000"/>
                      </a:schemeClr>
                    </a:solidFill>
                  </a:tcPr>
                </a:tc>
                <a:tc>
                  <a:txBody>
                    <a:bodyPr/>
                    <a:lstStyle/>
                    <a:p>
                      <a:pPr algn="ctr"/>
                      <a:r>
                        <a:rPr lang="en-US" sz="2400" b="0" i="0" u="none" strike="noStrike" kern="1200" baseline="0" dirty="0">
                          <a:solidFill>
                            <a:schemeClr val="tx1">
                              <a:lumMod val="65000"/>
                              <a:lumOff val="35000"/>
                            </a:schemeClr>
                          </a:solidFill>
                          <a:effectLst/>
                          <a:latin typeface="Gill Sans MT" panose="020B0502020104020203" pitchFamily="34" charset="0"/>
                          <a:ea typeface="+mn-ea"/>
                          <a:cs typeface="+mn-cs"/>
                        </a:rPr>
                        <a:t>25</a:t>
                      </a:r>
                      <a:endParaRPr lang="en-US" sz="2400" dirty="0">
                        <a:solidFill>
                          <a:schemeClr val="tx1">
                            <a:lumMod val="65000"/>
                            <a:lumOff val="35000"/>
                          </a:schemeClr>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58342" marR="58342" marT="0" marB="0" anchor="ctr">
                    <a:solidFill>
                      <a:schemeClr val="accent1">
                        <a:lumMod val="40000"/>
                        <a:lumOff val="60000"/>
                      </a:schemeClr>
                    </a:solidFill>
                  </a:tcPr>
                </a:tc>
                <a:extLst>
                  <a:ext uri="{0D108BD9-81ED-4DB2-BD59-A6C34878D82A}">
                    <a16:rowId xmlns:a16="http://schemas.microsoft.com/office/drawing/2014/main" val="10003"/>
                  </a:ext>
                </a:extLst>
              </a:tr>
              <a:tr h="740834">
                <a:tc>
                  <a:txBody>
                    <a:bodyPr/>
                    <a:lstStyle/>
                    <a:p>
                      <a:pPr algn="l"/>
                      <a:r>
                        <a:rPr lang="en-US" sz="2400" b="0" i="0" u="none" strike="noStrike" kern="1200" baseline="0" dirty="0">
                          <a:solidFill>
                            <a:schemeClr val="tx1">
                              <a:lumMod val="65000"/>
                              <a:lumOff val="35000"/>
                            </a:schemeClr>
                          </a:solidFill>
                          <a:effectLst/>
                          <a:latin typeface="Gill Sans MT" panose="020B0502020104020203" pitchFamily="34" charset="0"/>
                          <a:ea typeface="+mn-ea"/>
                          <a:cs typeface="+mn-cs"/>
                        </a:rPr>
                        <a:t>Small, Minority, Woman, and Veteran-owned (SMWVB) Business Participation</a:t>
                      </a:r>
                      <a:endParaRPr lang="en-US" sz="2400" dirty="0">
                        <a:solidFill>
                          <a:schemeClr val="tx1">
                            <a:lumMod val="65000"/>
                            <a:lumOff val="35000"/>
                          </a:schemeClr>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58342" marR="58342" marT="0" marB="0" anchor="ctr">
                    <a:solidFill>
                      <a:schemeClr val="bg1">
                        <a:lumMod val="95000"/>
                      </a:schemeClr>
                    </a:solidFill>
                  </a:tcPr>
                </a:tc>
                <a:tc>
                  <a:txBody>
                    <a:bodyPr/>
                    <a:lstStyle/>
                    <a:p>
                      <a:pPr algn="ctr"/>
                      <a:r>
                        <a:rPr lang="en-US" sz="2400" b="0" i="0" u="none" strike="noStrike" kern="1200" baseline="0" dirty="0">
                          <a:solidFill>
                            <a:schemeClr val="tx1">
                              <a:lumMod val="65000"/>
                              <a:lumOff val="35000"/>
                            </a:schemeClr>
                          </a:solidFill>
                          <a:latin typeface="Gill Sans MT" panose="020B0502020104020203" pitchFamily="34" charset="0"/>
                          <a:ea typeface="+mn-ea"/>
                          <a:cs typeface="+mn-cs"/>
                        </a:rPr>
                        <a:t>15</a:t>
                      </a:r>
                      <a:endParaRPr lang="en-US" sz="2400" dirty="0">
                        <a:solidFill>
                          <a:schemeClr val="tx1">
                            <a:lumMod val="65000"/>
                            <a:lumOff val="35000"/>
                          </a:schemeClr>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58342" marR="58342" marT="0" marB="0" anchor="ctr">
                    <a:solidFill>
                      <a:schemeClr val="bg1">
                        <a:lumMod val="95000"/>
                      </a:schemeClr>
                    </a:solidFill>
                  </a:tcPr>
                </a:tc>
                <a:extLst>
                  <a:ext uri="{0D108BD9-81ED-4DB2-BD59-A6C34878D82A}">
                    <a16:rowId xmlns:a16="http://schemas.microsoft.com/office/drawing/2014/main" val="10004"/>
                  </a:ext>
                </a:extLst>
              </a:tr>
              <a:tr h="503766">
                <a:tc>
                  <a:txBody>
                    <a:bodyPr/>
                    <a:lstStyle/>
                    <a:p>
                      <a:pPr algn="ctr"/>
                      <a:r>
                        <a:rPr lang="en-US" sz="2400" b="1" i="0" u="none" strike="noStrike" kern="1200" baseline="0" dirty="0">
                          <a:solidFill>
                            <a:schemeClr val="tx1">
                              <a:lumMod val="65000"/>
                              <a:lumOff val="35000"/>
                            </a:schemeClr>
                          </a:solidFill>
                          <a:effectLst/>
                          <a:latin typeface="Gill Sans MT" panose="020B0502020104020203" pitchFamily="34" charset="0"/>
                          <a:ea typeface="+mn-ea"/>
                          <a:cs typeface="+mn-cs"/>
                        </a:rPr>
                        <a:t>Total</a:t>
                      </a:r>
                    </a:p>
                  </a:txBody>
                  <a:tcPr marL="58342" marR="58342" marT="0" marB="0" anchor="ctr">
                    <a:solidFill>
                      <a:schemeClr val="accent1">
                        <a:lumMod val="40000"/>
                        <a:lumOff val="60000"/>
                      </a:schemeClr>
                    </a:solidFill>
                  </a:tcPr>
                </a:tc>
                <a:tc>
                  <a:txBody>
                    <a:bodyPr/>
                    <a:lstStyle/>
                    <a:p>
                      <a:pPr algn="ctr"/>
                      <a:r>
                        <a:rPr lang="en-US" sz="2400" b="1" i="0" u="none" strike="noStrike" kern="1200" baseline="0" dirty="0">
                          <a:solidFill>
                            <a:schemeClr val="tx1">
                              <a:lumMod val="65000"/>
                              <a:lumOff val="35000"/>
                            </a:schemeClr>
                          </a:solidFill>
                          <a:effectLst/>
                          <a:latin typeface="Gill Sans MT" panose="020B0502020104020203" pitchFamily="34" charset="0"/>
                          <a:ea typeface="+mn-ea"/>
                          <a:cs typeface="+mn-cs"/>
                        </a:rPr>
                        <a:t>100</a:t>
                      </a:r>
                    </a:p>
                  </a:txBody>
                  <a:tcPr marL="58342" marR="58342" marT="0" marB="0" anchor="ctr">
                    <a:solidFill>
                      <a:schemeClr val="accent1">
                        <a:lumMod val="40000"/>
                        <a:lumOff val="60000"/>
                      </a:schemeClr>
                    </a:solidFill>
                  </a:tcPr>
                </a:tc>
                <a:extLst>
                  <a:ext uri="{0D108BD9-81ED-4DB2-BD59-A6C34878D82A}">
                    <a16:rowId xmlns:a16="http://schemas.microsoft.com/office/drawing/2014/main" val="10005"/>
                  </a:ext>
                </a:extLst>
              </a:tr>
            </a:tbl>
          </a:graphicData>
        </a:graphic>
      </p:graphicFrame>
      <p:sp>
        <p:nvSpPr>
          <p:cNvPr id="4" name="Title 1"/>
          <p:cNvSpPr>
            <a:spLocks noGrp="1"/>
          </p:cNvSpPr>
          <p:nvPr>
            <p:ph type="title"/>
          </p:nvPr>
        </p:nvSpPr>
        <p:spPr>
          <a:xfrm>
            <a:off x="609599" y="275608"/>
            <a:ext cx="11389896" cy="593195"/>
          </a:xfrm>
        </p:spPr>
        <p:txBody>
          <a:bodyPr/>
          <a:lstStyle/>
          <a:p>
            <a:r>
              <a:rPr lang="en-US" dirty="0"/>
              <a:t>Evaluation Criteria</a:t>
            </a:r>
          </a:p>
        </p:txBody>
      </p:sp>
    </p:spTree>
    <p:extLst>
      <p:ext uri="{BB962C8B-B14F-4D97-AF65-F5344CB8AC3E}">
        <p14:creationId xmlns:p14="http://schemas.microsoft.com/office/powerpoint/2010/main" val="1744989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09599" y="1371599"/>
            <a:ext cx="11256819" cy="4734099"/>
          </a:xfrm>
        </p:spPr>
        <p:txBody>
          <a:bodyPr/>
          <a:lstStyle/>
          <a:p>
            <a:pPr algn="just"/>
            <a:r>
              <a:rPr lang="en-US" dirty="0"/>
              <a:t>Organizational Chart – 1-page  </a:t>
            </a:r>
          </a:p>
          <a:p>
            <a:pPr marL="694944" lvl="1" indent="-347472" algn="just"/>
            <a:r>
              <a:rPr lang="en-US" dirty="0"/>
              <a:t>Identify all proposed Key Personnel and Key Sub-consultants</a:t>
            </a:r>
          </a:p>
          <a:p>
            <a:pPr marL="694944" lvl="1" indent="-347472" algn="just"/>
            <a:r>
              <a:rPr lang="en-US" dirty="0"/>
              <a:t>Key Personnel to include:</a:t>
            </a:r>
          </a:p>
          <a:p>
            <a:pPr marL="1042416" lvl="2" indent="-347472" algn="just"/>
            <a:r>
              <a:rPr lang="en-US" dirty="0"/>
              <a:t>Project Manager</a:t>
            </a:r>
          </a:p>
          <a:p>
            <a:pPr marL="1042416" lvl="2" indent="-347472" algn="just"/>
            <a:r>
              <a:rPr lang="en-US" dirty="0"/>
              <a:t>QA/QC Lead</a:t>
            </a:r>
          </a:p>
          <a:p>
            <a:pPr marL="1042416" lvl="2" indent="-347472" algn="just"/>
            <a:r>
              <a:rPr lang="en-US" dirty="0"/>
              <a:t>Technical Leads (e.g., dam condition assessment, breach analysis, structural design, site/civil design, electrical and I&amp;C design, hydraulics, geotechnical, etc.)</a:t>
            </a:r>
          </a:p>
          <a:p>
            <a:pPr marL="1042416" lvl="2" indent="-347472" algn="just"/>
            <a:r>
              <a:rPr lang="en-US" dirty="0"/>
              <a:t>Lead Estimator</a:t>
            </a:r>
          </a:p>
          <a:p>
            <a:pPr marL="1042416" lvl="2" indent="-347472" algn="just"/>
            <a:r>
              <a:rPr lang="en-US" dirty="0"/>
              <a:t>Lead Scheduler</a:t>
            </a:r>
          </a:p>
          <a:p>
            <a:pPr marL="1042416" lvl="2" indent="-347472" algn="just"/>
            <a:r>
              <a:rPr lang="en-US" dirty="0"/>
              <a:t>Permitting Lead</a:t>
            </a:r>
          </a:p>
        </p:txBody>
      </p:sp>
      <p:sp>
        <p:nvSpPr>
          <p:cNvPr id="4" name="Title 1"/>
          <p:cNvSpPr>
            <a:spLocks noGrp="1"/>
          </p:cNvSpPr>
          <p:nvPr>
            <p:ph type="title"/>
          </p:nvPr>
        </p:nvSpPr>
        <p:spPr>
          <a:xfrm>
            <a:off x="609599" y="266899"/>
            <a:ext cx="11389896" cy="1130828"/>
          </a:xfrm>
        </p:spPr>
        <p:txBody>
          <a:bodyPr/>
          <a:lstStyle/>
          <a:p>
            <a:r>
              <a:rPr lang="en-US" sz="3600" dirty="0"/>
              <a:t>Evaluation Criteria – Team Experience and Qualifications</a:t>
            </a:r>
            <a:br>
              <a:rPr lang="en-US" sz="3600" dirty="0"/>
            </a:br>
            <a:r>
              <a:rPr lang="en-US" sz="3200" i="1" dirty="0"/>
              <a:t>30 points – Refer to Attachment II (Description 1)</a:t>
            </a:r>
          </a:p>
        </p:txBody>
      </p:sp>
    </p:spTree>
    <p:extLst>
      <p:ext uri="{BB962C8B-B14F-4D97-AF65-F5344CB8AC3E}">
        <p14:creationId xmlns:p14="http://schemas.microsoft.com/office/powerpoint/2010/main" val="3094864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09599" y="1371600"/>
            <a:ext cx="11312435" cy="4734098"/>
          </a:xfrm>
        </p:spPr>
        <p:txBody>
          <a:bodyPr/>
          <a:lstStyle/>
          <a:p>
            <a:pPr algn="just"/>
            <a:r>
              <a:rPr lang="en-US" sz="2800" dirty="0"/>
              <a:t>Resumes for each proposed Key Personnel – 1-page each / 6 page limit</a:t>
            </a:r>
          </a:p>
          <a:p>
            <a:pPr marL="694944" lvl="1" indent="-347472" algn="just"/>
            <a:r>
              <a:rPr lang="en-US" sz="2400" dirty="0"/>
              <a:t>Name, title, education, description of qualifications, associations, number of years with current firm, and total number of years of professional experience</a:t>
            </a:r>
          </a:p>
          <a:p>
            <a:pPr marL="694944" lvl="1" indent="-347472" algn="just"/>
            <a:r>
              <a:rPr lang="en-US" sz="2400" dirty="0"/>
              <a:t>Brief overview of professional experience and expertise</a:t>
            </a:r>
          </a:p>
          <a:p>
            <a:pPr marL="694944" lvl="1" indent="-347472" algn="just"/>
            <a:r>
              <a:rPr lang="en-US" sz="2400" dirty="0"/>
              <a:t>Three (3) similar projects completed in the past ten (10) years</a:t>
            </a:r>
          </a:p>
          <a:p>
            <a:pPr marL="1094994" lvl="2" indent="-347472" algn="just"/>
            <a:r>
              <a:rPr lang="en-US" sz="2000" dirty="0"/>
              <a:t>Detailed description of capabilities and project experience</a:t>
            </a:r>
          </a:p>
          <a:p>
            <a:pPr marL="1094994" lvl="2" indent="-347472" algn="just"/>
            <a:r>
              <a:rPr lang="en-US" sz="2000" dirty="0"/>
              <a:t>Role in project relevant to Scope of Services in this RFQ</a:t>
            </a:r>
          </a:p>
          <a:p>
            <a:pPr marL="1094994" lvl="2" indent="-347472" algn="just"/>
            <a:r>
              <a:rPr lang="en-US" sz="2000" dirty="0"/>
              <a:t>Clearly identify whether each project listed are with the current firm or part of the individual’s professional experience</a:t>
            </a:r>
          </a:p>
          <a:p>
            <a:pPr marL="694944" lvl="1" indent="-347472" algn="just"/>
            <a:r>
              <a:rPr lang="en-US" sz="2400" dirty="0"/>
              <a:t>All Active projects (including 2022) and percentage of time allocated to those projects</a:t>
            </a:r>
          </a:p>
        </p:txBody>
      </p:sp>
      <p:sp>
        <p:nvSpPr>
          <p:cNvPr id="4" name="Title 1"/>
          <p:cNvSpPr>
            <a:spLocks noGrp="1"/>
          </p:cNvSpPr>
          <p:nvPr>
            <p:ph type="title"/>
          </p:nvPr>
        </p:nvSpPr>
        <p:spPr>
          <a:xfrm>
            <a:off x="609599" y="266899"/>
            <a:ext cx="11389896" cy="1130828"/>
          </a:xfrm>
        </p:spPr>
        <p:txBody>
          <a:bodyPr/>
          <a:lstStyle/>
          <a:p>
            <a:r>
              <a:rPr lang="en-US" sz="3600" dirty="0"/>
              <a:t>Evaluation Criteria – Team Experience and Qualifications</a:t>
            </a:r>
            <a:br>
              <a:rPr lang="en-US" sz="3600" dirty="0"/>
            </a:br>
            <a:r>
              <a:rPr lang="en-US" sz="3200" i="1" dirty="0"/>
              <a:t>30 points – Refer to Attachment II (Description 2)</a:t>
            </a:r>
          </a:p>
        </p:txBody>
      </p:sp>
    </p:spTree>
    <p:extLst>
      <p:ext uri="{BB962C8B-B14F-4D97-AF65-F5344CB8AC3E}">
        <p14:creationId xmlns:p14="http://schemas.microsoft.com/office/powerpoint/2010/main" val="119946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09599" y="1371599"/>
            <a:ext cx="11165379" cy="4567971"/>
          </a:xfrm>
        </p:spPr>
        <p:txBody>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effectLst/>
                <a:uLnTx/>
                <a:uFillTx/>
                <a:latin typeface="Gill Sans MT" panose="020B0502020104020203" pitchFamily="34" charset="0"/>
                <a:ea typeface="+mn-ea"/>
                <a:cs typeface="+mn-cs"/>
              </a:rPr>
              <a:t>Describe the composition of the team – 1 page</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effectLst/>
                <a:uLnTx/>
                <a:uFillTx/>
                <a:latin typeface="Gill Sans MT" panose="020B0502020104020203" pitchFamily="34" charset="0"/>
                <a:ea typeface="+mn-ea"/>
                <a:cs typeface="+mn-cs"/>
              </a:rPr>
              <a:t>Prime, Key Sub-consultants, and other Sub-consultants’ roles and responsibilities, as well as teaming history</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effectLst/>
                <a:uLnTx/>
                <a:uFillTx/>
                <a:latin typeface="Gill Sans MT" panose="020B0502020104020203" pitchFamily="34" charset="0"/>
                <a:ea typeface="+mn-ea"/>
                <a:cs typeface="+mn-cs"/>
              </a:rPr>
              <a:t>Table Matrix in Attachment II – Fillable Form</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effectLst/>
                <a:uLnTx/>
                <a:uFillTx/>
                <a:latin typeface="Gill Sans MT" panose="020B0502020104020203" pitchFamily="34" charset="0"/>
                <a:ea typeface="+mn-ea"/>
                <a:cs typeface="+mn-cs"/>
              </a:rPr>
              <a:t>Availability and percentage of time committed to contract of Key Personnel and Geographic location</a:t>
            </a:r>
          </a:p>
        </p:txBody>
      </p:sp>
      <p:sp>
        <p:nvSpPr>
          <p:cNvPr id="4" name="Title 1"/>
          <p:cNvSpPr>
            <a:spLocks noGrp="1"/>
          </p:cNvSpPr>
          <p:nvPr>
            <p:ph type="title"/>
          </p:nvPr>
        </p:nvSpPr>
        <p:spPr>
          <a:xfrm>
            <a:off x="609599" y="266899"/>
            <a:ext cx="11389896" cy="1130828"/>
          </a:xfrm>
        </p:spPr>
        <p:txBody>
          <a:bodyPr/>
          <a:lstStyle/>
          <a:p>
            <a:r>
              <a:rPr lang="en-US" sz="3600" dirty="0"/>
              <a:t>Evaluation Criteria – Team Experience and Qualifications</a:t>
            </a:r>
            <a:br>
              <a:rPr lang="en-US" sz="3600" dirty="0"/>
            </a:br>
            <a:r>
              <a:rPr lang="en-US" sz="3200" i="1" dirty="0"/>
              <a:t>30 points – Refer to Attachment II (Descriptions 3 &amp; 4)</a:t>
            </a:r>
          </a:p>
        </p:txBody>
      </p:sp>
    </p:spTree>
    <p:extLst>
      <p:ext uri="{BB962C8B-B14F-4D97-AF65-F5344CB8AC3E}">
        <p14:creationId xmlns:p14="http://schemas.microsoft.com/office/powerpoint/2010/main" val="3110699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09598" y="1371600"/>
            <a:ext cx="11173693" cy="4688378"/>
          </a:xfrm>
        </p:spPr>
        <p:txBody>
          <a:bodyPr/>
          <a:lstStyle/>
          <a:p>
            <a:pPr marL="347472" lvl="2" indent="-347472" algn="just">
              <a:spcBef>
                <a:spcPts val="0"/>
              </a:spcBef>
            </a:pPr>
            <a:r>
              <a:rPr lang="en-US" sz="2800" dirty="0"/>
              <a:t>Three (3) current and/or previous relevant projects in the last ten (10) years in which Respondent has performed services similar to those sought in this RFQ</a:t>
            </a:r>
          </a:p>
          <a:p>
            <a:pPr marL="694944" lvl="3" indent="-347472" algn="just">
              <a:spcBef>
                <a:spcPts val="0"/>
              </a:spcBef>
            </a:pPr>
            <a:r>
              <a:rPr lang="en-US" sz="2800" dirty="0"/>
              <a:t>Use fillable forms, Project Tables, one per project reference</a:t>
            </a:r>
          </a:p>
          <a:p>
            <a:pPr marL="694944" lvl="3" indent="-347472" algn="just">
              <a:spcBef>
                <a:spcPts val="0"/>
              </a:spcBef>
            </a:pPr>
            <a:r>
              <a:rPr lang="en-US" sz="2800" dirty="0"/>
              <a:t>Minimum of two (2) shall have been performed by the Respondent.</a:t>
            </a:r>
          </a:p>
          <a:p>
            <a:pPr marL="694944" lvl="3" indent="-347472" algn="just">
              <a:spcBef>
                <a:spcPts val="0"/>
              </a:spcBef>
            </a:pPr>
            <a:r>
              <a:rPr lang="en-US" sz="2800" dirty="0">
                <a:solidFill>
                  <a:schemeClr val="tx1">
                    <a:lumMod val="65000"/>
                    <a:lumOff val="35000"/>
                  </a:schemeClr>
                </a:solidFill>
                <a:latin typeface="Gill Sans MT" panose="020B0502020104020203" pitchFamily="34" charset="0"/>
              </a:rPr>
              <a:t>Maximum of one</a:t>
            </a:r>
            <a:r>
              <a:rPr lang="en-US" sz="2800" dirty="0"/>
              <a:t> (1) projects shall have been performed by Key Subconsultant (or by Respondent if no Key Subconsultant)</a:t>
            </a:r>
          </a:p>
          <a:p>
            <a:pPr marL="694944" lvl="3" indent="-347472" algn="just">
              <a:spcBef>
                <a:spcPts val="0"/>
              </a:spcBef>
            </a:pPr>
            <a:r>
              <a:rPr lang="en-US" sz="2800" dirty="0">
                <a:solidFill>
                  <a:schemeClr val="tx1">
                    <a:lumMod val="65000"/>
                    <a:lumOff val="35000"/>
                  </a:schemeClr>
                </a:solidFill>
                <a:latin typeface="Gill Sans MT" panose="020B0502020104020203" pitchFamily="34" charset="0"/>
              </a:rPr>
              <a:t>Technical Leads shall have participated in at least two (2) projects.</a:t>
            </a:r>
          </a:p>
          <a:p>
            <a:pPr marL="694944" lvl="3" indent="-347472" algn="just">
              <a:spcBef>
                <a:spcPts val="0"/>
              </a:spcBef>
            </a:pPr>
            <a:r>
              <a:rPr lang="en-US" sz="2800" dirty="0"/>
              <a:t>Other Key Personnel (Not PM) shall have participated in at least one (1) project.</a:t>
            </a:r>
            <a:endParaRPr lang="en-US" sz="2400" dirty="0">
              <a:solidFill>
                <a:schemeClr val="tx1">
                  <a:lumMod val="65000"/>
                  <a:lumOff val="35000"/>
                </a:schemeClr>
              </a:solidFill>
              <a:latin typeface="Gill Sans MT" panose="020B0502020104020203" pitchFamily="34" charset="0"/>
            </a:endParaRPr>
          </a:p>
          <a:p>
            <a:pPr marL="457200" lvl="2" indent="-457200" algn="just">
              <a:spcBef>
                <a:spcPts val="0"/>
              </a:spcBef>
            </a:pPr>
            <a:endParaRPr lang="en-US" sz="3200" dirty="0"/>
          </a:p>
        </p:txBody>
      </p:sp>
      <p:sp>
        <p:nvSpPr>
          <p:cNvPr id="5" name="Title 1"/>
          <p:cNvSpPr>
            <a:spLocks noGrp="1"/>
          </p:cNvSpPr>
          <p:nvPr>
            <p:ph type="title"/>
          </p:nvPr>
        </p:nvSpPr>
        <p:spPr>
          <a:xfrm>
            <a:off x="609599" y="266899"/>
            <a:ext cx="11389896" cy="1130828"/>
          </a:xfrm>
        </p:spPr>
        <p:txBody>
          <a:bodyPr/>
          <a:lstStyle/>
          <a:p>
            <a:r>
              <a:rPr lang="en-US" sz="3600" dirty="0"/>
              <a:t>Evaluation Criteria – Similar Projects and Past Performance</a:t>
            </a:r>
            <a:br>
              <a:rPr lang="en-US" sz="3600" dirty="0"/>
            </a:br>
            <a:r>
              <a:rPr lang="en-US" sz="3200" i="1" dirty="0"/>
              <a:t>30 points – Refer to Attachment II (Description I)</a:t>
            </a:r>
          </a:p>
        </p:txBody>
      </p:sp>
    </p:spTree>
    <p:extLst>
      <p:ext uri="{BB962C8B-B14F-4D97-AF65-F5344CB8AC3E}">
        <p14:creationId xmlns:p14="http://schemas.microsoft.com/office/powerpoint/2010/main" val="3990180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09598" y="1371600"/>
            <a:ext cx="11216642" cy="4684222"/>
          </a:xfrm>
        </p:spPr>
        <p:txBody>
          <a:bodyPr/>
          <a:lstStyle/>
          <a:p>
            <a:pPr marL="457200" lvl="2" indent="-457200" algn="just">
              <a:spcBef>
                <a:spcPts val="0"/>
              </a:spcBef>
            </a:pPr>
            <a:r>
              <a:rPr lang="en-US" sz="3200" dirty="0"/>
              <a:t>Information for each Project Reference shall include:</a:t>
            </a:r>
          </a:p>
          <a:p>
            <a:pPr marL="914400" lvl="3" indent="-457200" algn="just">
              <a:spcBef>
                <a:spcPts val="0"/>
              </a:spcBef>
            </a:pPr>
            <a:r>
              <a:rPr lang="en-US" sz="2800" dirty="0"/>
              <a:t>Name of utility owner and geographic location</a:t>
            </a:r>
          </a:p>
          <a:p>
            <a:pPr marL="914400" lvl="3" indent="-457200" algn="just">
              <a:spcBef>
                <a:spcPts val="0"/>
              </a:spcBef>
            </a:pPr>
            <a:r>
              <a:rPr lang="en-US" sz="2800" dirty="0"/>
              <a:t>Reference contact information (name, title, phone numbers and email)</a:t>
            </a:r>
          </a:p>
          <a:p>
            <a:pPr marL="914400" lvl="3" indent="-457200" algn="just">
              <a:spcBef>
                <a:spcPts val="0"/>
              </a:spcBef>
            </a:pPr>
            <a:r>
              <a:rPr lang="en-US" sz="2800" dirty="0"/>
              <a:t>Year, duration of project, NTP, and completion date</a:t>
            </a:r>
          </a:p>
          <a:p>
            <a:pPr marL="914400" lvl="3" indent="-457200" algn="just">
              <a:spcBef>
                <a:spcPts val="0"/>
              </a:spcBef>
            </a:pPr>
            <a:r>
              <a:rPr lang="en-US" sz="2800" dirty="0"/>
              <a:t>Detailed description of project</a:t>
            </a:r>
          </a:p>
          <a:p>
            <a:pPr marL="914400" lvl="3" indent="-457200" algn="just">
              <a:spcBef>
                <a:spcPts val="0"/>
              </a:spcBef>
            </a:pPr>
            <a:r>
              <a:rPr lang="en-US" sz="2800" dirty="0"/>
              <a:t>Explanation why project is similar to SAWS scope</a:t>
            </a:r>
          </a:p>
          <a:p>
            <a:pPr marL="914400" lvl="3" indent="-457200" algn="just">
              <a:spcBef>
                <a:spcPts val="0"/>
              </a:spcBef>
            </a:pPr>
            <a:r>
              <a:rPr lang="en-US" sz="2800" dirty="0"/>
              <a:t>Respondent’s role and Key Personnel responsibilities including subconsultant</a:t>
            </a:r>
          </a:p>
          <a:p>
            <a:pPr marL="0" lvl="2" indent="0" algn="just">
              <a:spcBef>
                <a:spcPts val="0"/>
              </a:spcBef>
              <a:buNone/>
            </a:pPr>
            <a:endParaRPr lang="en-US" sz="2800" dirty="0"/>
          </a:p>
        </p:txBody>
      </p:sp>
      <p:sp>
        <p:nvSpPr>
          <p:cNvPr id="5" name="Title 1"/>
          <p:cNvSpPr>
            <a:spLocks noGrp="1"/>
          </p:cNvSpPr>
          <p:nvPr>
            <p:ph type="title"/>
          </p:nvPr>
        </p:nvSpPr>
        <p:spPr>
          <a:xfrm>
            <a:off x="609599" y="266899"/>
            <a:ext cx="11389896" cy="1130828"/>
          </a:xfrm>
        </p:spPr>
        <p:txBody>
          <a:bodyPr/>
          <a:lstStyle/>
          <a:p>
            <a:r>
              <a:rPr lang="en-US" sz="3600" dirty="0">
                <a:solidFill>
                  <a:schemeClr val="tx1">
                    <a:lumMod val="50000"/>
                    <a:lumOff val="50000"/>
                  </a:schemeClr>
                </a:solidFill>
              </a:rPr>
              <a:t>Evaluation Criteria </a:t>
            </a:r>
            <a:r>
              <a:rPr lang="en-US" sz="3600" dirty="0"/>
              <a:t>– Similar Projects and Past Performance</a:t>
            </a:r>
            <a:br>
              <a:rPr lang="en-US" sz="3600" dirty="0"/>
            </a:br>
            <a:r>
              <a:rPr lang="en-US" sz="3200" i="1" dirty="0"/>
              <a:t>30 points – Refer to Attachment II (Description I) (Cont’d)</a:t>
            </a:r>
          </a:p>
        </p:txBody>
      </p:sp>
    </p:spTree>
    <p:extLst>
      <p:ext uri="{BB962C8B-B14F-4D97-AF65-F5344CB8AC3E}">
        <p14:creationId xmlns:p14="http://schemas.microsoft.com/office/powerpoint/2010/main" val="288481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09598" y="1371600"/>
            <a:ext cx="11098878" cy="4551218"/>
          </a:xfrm>
        </p:spPr>
        <p:txBody>
          <a:bodyPr/>
          <a:lstStyle/>
          <a:p>
            <a:pPr algn="just">
              <a:spcBef>
                <a:spcPts val="0"/>
              </a:spcBef>
            </a:pPr>
            <a:r>
              <a:rPr lang="en-US" dirty="0"/>
              <a:t>Provide cost information for total of five (5) projects including the three (3) submitted as part of Description 1</a:t>
            </a:r>
          </a:p>
          <a:p>
            <a:pPr algn="just">
              <a:spcBef>
                <a:spcPts val="0"/>
              </a:spcBef>
            </a:pPr>
            <a:r>
              <a:rPr lang="en-US" dirty="0"/>
              <a:t>Shall relate to the accuracy of the OPCC, comparing the Engineer’s 100% design estimate to approved construction contract awards</a:t>
            </a:r>
          </a:p>
          <a:p>
            <a:pPr algn="just">
              <a:spcBef>
                <a:spcPts val="0"/>
              </a:spcBef>
            </a:pPr>
            <a:r>
              <a:rPr lang="en-US" dirty="0"/>
              <a:t>Use fillable form</a:t>
            </a:r>
            <a:endParaRPr lang="en-US" sz="2200" dirty="0"/>
          </a:p>
          <a:p>
            <a:pPr algn="just">
              <a:spcBef>
                <a:spcPts val="0"/>
              </a:spcBef>
            </a:pPr>
            <a:r>
              <a:rPr lang="en-US" dirty="0"/>
              <a:t>Provide all project data being requested</a:t>
            </a:r>
          </a:p>
          <a:p>
            <a:pPr algn="just">
              <a:spcBef>
                <a:spcPts val="0"/>
              </a:spcBef>
            </a:pPr>
            <a:r>
              <a:rPr lang="en-US" b="1" dirty="0"/>
              <a:t>N/A</a:t>
            </a:r>
            <a:r>
              <a:rPr lang="en-US" dirty="0"/>
              <a:t> is not an acceptable response</a:t>
            </a:r>
          </a:p>
          <a:p>
            <a:pPr algn="just">
              <a:spcBef>
                <a:spcPts val="0"/>
              </a:spcBef>
            </a:pPr>
            <a:endParaRPr lang="en-US" dirty="0"/>
          </a:p>
        </p:txBody>
      </p:sp>
      <p:sp>
        <p:nvSpPr>
          <p:cNvPr id="5" name="Title 1"/>
          <p:cNvSpPr>
            <a:spLocks noGrp="1"/>
          </p:cNvSpPr>
          <p:nvPr>
            <p:ph type="title"/>
          </p:nvPr>
        </p:nvSpPr>
        <p:spPr>
          <a:xfrm>
            <a:off x="609599" y="266899"/>
            <a:ext cx="11389896" cy="1130828"/>
          </a:xfrm>
        </p:spPr>
        <p:txBody>
          <a:bodyPr/>
          <a:lstStyle/>
          <a:p>
            <a:r>
              <a:rPr lang="en-US" sz="3600" dirty="0"/>
              <a:t>Evaluation Criteria – Similar Projects and Past Performance</a:t>
            </a:r>
            <a:br>
              <a:rPr lang="en-US" sz="3600" dirty="0"/>
            </a:br>
            <a:r>
              <a:rPr lang="en-US" sz="3200" i="1" dirty="0"/>
              <a:t>30 points – Refer to Attachment II (Description 2)</a:t>
            </a:r>
          </a:p>
        </p:txBody>
      </p:sp>
    </p:spTree>
    <p:extLst>
      <p:ext uri="{BB962C8B-B14F-4D97-AF65-F5344CB8AC3E}">
        <p14:creationId xmlns:p14="http://schemas.microsoft.com/office/powerpoint/2010/main" val="2548989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09599" y="1392382"/>
            <a:ext cx="11082252" cy="4699385"/>
          </a:xfrm>
        </p:spPr>
        <p:txBody>
          <a:bodyPr/>
          <a:lstStyle/>
          <a:p>
            <a:pPr algn="just">
              <a:spcBef>
                <a:spcPts val="0"/>
              </a:spcBef>
            </a:pPr>
            <a:r>
              <a:rPr lang="en-US" dirty="0"/>
              <a:t>Detailed approach describing how Respondent will technically execute and complete services sought in this RFQ on time and within budget</a:t>
            </a:r>
          </a:p>
          <a:p>
            <a:pPr algn="just">
              <a:spcBef>
                <a:spcPts val="0"/>
              </a:spcBef>
            </a:pPr>
            <a:r>
              <a:rPr lang="en-US" dirty="0"/>
              <a:t>Innovative approaches, ideas, and recommendations</a:t>
            </a:r>
          </a:p>
          <a:p>
            <a:pPr lvl="1" algn="just">
              <a:spcBef>
                <a:spcPts val="0"/>
              </a:spcBef>
            </a:pPr>
            <a:r>
              <a:rPr lang="en-US" dirty="0"/>
              <a:t>Five (5) page limit</a:t>
            </a:r>
          </a:p>
          <a:p>
            <a:pPr lvl="1" algn="just">
              <a:spcBef>
                <a:spcPts val="0"/>
              </a:spcBef>
            </a:pPr>
            <a:r>
              <a:rPr lang="en-US" dirty="0"/>
              <a:t>One (1) 11”x17” Exhibit allowed (not counted towards page limit)</a:t>
            </a:r>
          </a:p>
          <a:p>
            <a:pPr algn="just">
              <a:spcBef>
                <a:spcPts val="0"/>
              </a:spcBef>
            </a:pPr>
            <a:endParaRPr lang="en-US" dirty="0"/>
          </a:p>
        </p:txBody>
      </p:sp>
      <p:sp>
        <p:nvSpPr>
          <p:cNvPr id="4" name="Title 1"/>
          <p:cNvSpPr>
            <a:spLocks noGrp="1"/>
          </p:cNvSpPr>
          <p:nvPr>
            <p:ph type="title"/>
          </p:nvPr>
        </p:nvSpPr>
        <p:spPr>
          <a:xfrm>
            <a:off x="609599" y="266898"/>
            <a:ext cx="11389896" cy="1151611"/>
          </a:xfrm>
        </p:spPr>
        <p:txBody>
          <a:bodyPr/>
          <a:lstStyle/>
          <a:p>
            <a:r>
              <a:rPr lang="en-US" sz="3600" dirty="0"/>
              <a:t>Evaluation Criteria – Project Understanding and Approach</a:t>
            </a:r>
            <a:br>
              <a:rPr lang="en-US" sz="3600" dirty="0"/>
            </a:br>
            <a:r>
              <a:rPr lang="en-US" sz="3200" i="1" dirty="0"/>
              <a:t>25 points – Refer to Attachment II (Description I)</a:t>
            </a:r>
          </a:p>
        </p:txBody>
      </p:sp>
    </p:spTree>
    <p:extLst>
      <p:ext uri="{BB962C8B-B14F-4D97-AF65-F5344CB8AC3E}">
        <p14:creationId xmlns:p14="http://schemas.microsoft.com/office/powerpoint/2010/main" val="2326053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WebEx Housekeeping</a:t>
            </a:r>
          </a:p>
        </p:txBody>
      </p:sp>
      <p:sp>
        <p:nvSpPr>
          <p:cNvPr id="4" name="Content Placeholder 2"/>
          <p:cNvSpPr>
            <a:spLocks noGrp="1"/>
          </p:cNvSpPr>
          <p:nvPr>
            <p:ph idx="1"/>
          </p:nvPr>
        </p:nvSpPr>
        <p:spPr>
          <a:xfrm>
            <a:off x="609600" y="968426"/>
            <a:ext cx="11094720" cy="5203773"/>
          </a:xfrm>
        </p:spPr>
        <p:txBody>
          <a:bodyPr/>
          <a:lstStyle/>
          <a:p>
            <a:pPr algn="just">
              <a:spcBef>
                <a:spcPts val="400"/>
              </a:spcBef>
              <a:buFont typeface="Wingdings" panose="05000000000000000000" pitchFamily="2" charset="2"/>
              <a:buChar char="Ø"/>
            </a:pPr>
            <a:r>
              <a:rPr lang="en-US" sz="3000" dirty="0"/>
              <a:t>Please keep devices muted during the presentation.</a:t>
            </a:r>
          </a:p>
          <a:p>
            <a:pPr algn="just">
              <a:spcBef>
                <a:spcPts val="400"/>
              </a:spcBef>
              <a:buFont typeface="Wingdings" panose="05000000000000000000" pitchFamily="2" charset="2"/>
              <a:buChar char="Ø"/>
            </a:pPr>
            <a:r>
              <a:rPr lang="en-US" sz="3000" dirty="0"/>
              <a:t>Sign-in using the </a:t>
            </a:r>
            <a:r>
              <a:rPr lang="en-US" sz="3000" dirty="0" err="1"/>
              <a:t>Chatbox</a:t>
            </a:r>
            <a:r>
              <a:rPr lang="en-US" sz="3000" dirty="0"/>
              <a:t> feature and elect everyone from the drop-down menu.</a:t>
            </a:r>
          </a:p>
          <a:p>
            <a:pPr algn="just">
              <a:spcBef>
                <a:spcPts val="400"/>
              </a:spcBef>
              <a:buFont typeface="Wingdings" panose="05000000000000000000" pitchFamily="2" charset="2"/>
              <a:buChar char="Ø"/>
            </a:pPr>
            <a:r>
              <a:rPr lang="en-US" sz="3000" dirty="0"/>
              <a:t>Ask questions at any time during the presentation utilizing the chat.  Questions will be addressed at the end of the presentation.  Select everyone from the drop down.</a:t>
            </a:r>
          </a:p>
          <a:p>
            <a:pPr lvl="1" algn="just">
              <a:spcBef>
                <a:spcPts val="400"/>
              </a:spcBef>
              <a:buFont typeface="Wingdings" panose="05000000000000000000" pitchFamily="2" charset="2"/>
              <a:buChar char="Ø"/>
            </a:pPr>
            <a:r>
              <a:rPr lang="en-US" sz="2600" dirty="0"/>
              <a:t>All formal responses to questions will be provided via an Addendum.</a:t>
            </a:r>
          </a:p>
          <a:p>
            <a:pPr algn="just">
              <a:spcBef>
                <a:spcPts val="400"/>
              </a:spcBef>
              <a:buFont typeface="Wingdings" panose="05000000000000000000" pitchFamily="2" charset="2"/>
              <a:buChar char="Ø"/>
            </a:pPr>
            <a:r>
              <a:rPr lang="en-US" sz="3000" dirty="0"/>
              <a:t>Audio only attendees may follow along on the presentation that has been posted to the SAWS solicitation website.</a:t>
            </a:r>
          </a:p>
        </p:txBody>
      </p:sp>
    </p:spTree>
    <p:extLst>
      <p:ext uri="{BB962C8B-B14F-4D97-AF65-F5344CB8AC3E}">
        <p14:creationId xmlns:p14="http://schemas.microsoft.com/office/powerpoint/2010/main" val="3453876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09599" y="1388378"/>
            <a:ext cx="11148754" cy="4614334"/>
          </a:xfrm>
        </p:spPr>
        <p:txBody>
          <a:bodyPr/>
          <a:lstStyle/>
          <a:p>
            <a:pPr algn="just">
              <a:spcBef>
                <a:spcPts val="0"/>
              </a:spcBef>
            </a:pPr>
            <a:r>
              <a:rPr lang="en-US" sz="3000" dirty="0"/>
              <a:t>Provide answers to the following:</a:t>
            </a:r>
          </a:p>
          <a:p>
            <a:pPr lvl="1" algn="just">
              <a:spcBef>
                <a:spcPts val="0"/>
              </a:spcBef>
            </a:pPr>
            <a:r>
              <a:rPr lang="en-US" sz="2400" dirty="0"/>
              <a:t>Familiarity with similar facilities, infrastructure, and Project areas</a:t>
            </a:r>
          </a:p>
          <a:p>
            <a:pPr lvl="1" algn="just">
              <a:spcBef>
                <a:spcPts val="0"/>
              </a:spcBef>
            </a:pPr>
            <a:r>
              <a:rPr lang="en-US" sz="2400" dirty="0"/>
              <a:t>Approach to becoming familiar with local and regional market conditions influencing the design and construction decisions impacting cost</a:t>
            </a:r>
          </a:p>
          <a:p>
            <a:pPr lvl="1" algn="just">
              <a:spcBef>
                <a:spcPts val="0"/>
              </a:spcBef>
            </a:pPr>
            <a:r>
              <a:rPr lang="en-US" sz="2400" dirty="0"/>
              <a:t>Understanding of coordination requirements with the involved entities/ agencies, responsiveness, and follow through</a:t>
            </a:r>
          </a:p>
          <a:p>
            <a:pPr lvl="1" algn="just">
              <a:spcBef>
                <a:spcPts val="0"/>
              </a:spcBef>
            </a:pPr>
            <a:r>
              <a:rPr lang="en-US" sz="2400" dirty="0"/>
              <a:t>Approach to preparing deliverables to meet deadlines without compromising quality and schedule</a:t>
            </a:r>
          </a:p>
          <a:p>
            <a:pPr lvl="1" algn="just">
              <a:spcBef>
                <a:spcPts val="0"/>
              </a:spcBef>
            </a:pPr>
            <a:r>
              <a:rPr lang="en-US" sz="2400" dirty="0"/>
              <a:t>Schedule recovery approach relative to schedule maintenance</a:t>
            </a:r>
          </a:p>
          <a:p>
            <a:pPr lvl="1" algn="just">
              <a:spcBef>
                <a:spcPts val="0"/>
              </a:spcBef>
            </a:pPr>
            <a:r>
              <a:rPr lang="en-US" sz="2400" dirty="0"/>
              <a:t>Identify Project risks and approach for mitigating impacts from those items</a:t>
            </a:r>
          </a:p>
          <a:p>
            <a:pPr lvl="1" algn="just">
              <a:spcBef>
                <a:spcPts val="0"/>
              </a:spcBef>
            </a:pPr>
            <a:r>
              <a:rPr lang="en-US" sz="2400" dirty="0"/>
              <a:t>Regulatory and permitting agency coordination to ensure approval</a:t>
            </a:r>
          </a:p>
          <a:p>
            <a:pPr lvl="1" algn="just">
              <a:spcBef>
                <a:spcPts val="0"/>
              </a:spcBef>
            </a:pPr>
            <a:r>
              <a:rPr lang="en-US" sz="2400" dirty="0"/>
              <a:t>Two (2) page limi</a:t>
            </a:r>
            <a:r>
              <a:rPr lang="en-US" sz="2600" dirty="0"/>
              <a:t>t</a:t>
            </a:r>
          </a:p>
          <a:p>
            <a:pPr lvl="1" algn="just">
              <a:spcBef>
                <a:spcPts val="0"/>
              </a:spcBef>
            </a:pPr>
            <a:endParaRPr lang="en-US" sz="2400" dirty="0"/>
          </a:p>
        </p:txBody>
      </p:sp>
      <p:sp>
        <p:nvSpPr>
          <p:cNvPr id="4" name="Title 1"/>
          <p:cNvSpPr>
            <a:spLocks noGrp="1"/>
          </p:cNvSpPr>
          <p:nvPr>
            <p:ph type="title"/>
          </p:nvPr>
        </p:nvSpPr>
        <p:spPr>
          <a:xfrm>
            <a:off x="609599" y="266899"/>
            <a:ext cx="11389896" cy="1130828"/>
          </a:xfrm>
        </p:spPr>
        <p:txBody>
          <a:bodyPr/>
          <a:lstStyle/>
          <a:p>
            <a:r>
              <a:rPr lang="en-US" sz="3600" dirty="0"/>
              <a:t>Evaluation Criteria – Project Understanding and Approach</a:t>
            </a:r>
            <a:br>
              <a:rPr lang="en-US" sz="3600" dirty="0"/>
            </a:br>
            <a:r>
              <a:rPr lang="en-US" sz="3200" i="1" dirty="0"/>
              <a:t>25 points – Refer to Attachment II (Description 2)</a:t>
            </a:r>
          </a:p>
        </p:txBody>
      </p:sp>
    </p:spTree>
    <p:extLst>
      <p:ext uri="{BB962C8B-B14F-4D97-AF65-F5344CB8AC3E}">
        <p14:creationId xmlns:p14="http://schemas.microsoft.com/office/powerpoint/2010/main" val="2550111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09599" y="1392611"/>
            <a:ext cx="11148754" cy="4618490"/>
          </a:xfrm>
        </p:spPr>
        <p:txBody>
          <a:bodyPr/>
          <a:lstStyle/>
          <a:p>
            <a:pPr algn="just">
              <a:spcBef>
                <a:spcPts val="0"/>
              </a:spcBef>
            </a:pPr>
            <a:r>
              <a:rPr lang="en-US" sz="2750" dirty="0"/>
              <a:t>Project specific and unique quality control and quality assurance (QA/QC) and risk management strategies that Respondent engages in for similar projects</a:t>
            </a:r>
          </a:p>
          <a:p>
            <a:pPr lvl="1">
              <a:spcBef>
                <a:spcPts val="0"/>
              </a:spcBef>
            </a:pPr>
            <a:r>
              <a:rPr lang="en-US" sz="2500" dirty="0"/>
              <a:t>Plan for how issues will be identified, tracked, and resolved</a:t>
            </a:r>
          </a:p>
          <a:p>
            <a:pPr lvl="1">
              <a:spcBef>
                <a:spcPts val="0"/>
              </a:spcBef>
            </a:pPr>
            <a:r>
              <a:rPr lang="en-US" sz="2500" dirty="0"/>
              <a:t>How the independent QA/QC Lead will review project deliverables to ensure the Project is of high quality, biddable, permittable, constructible, operable, maintainable, and cost-effective</a:t>
            </a:r>
          </a:p>
          <a:p>
            <a:pPr lvl="1">
              <a:spcBef>
                <a:spcPts val="0"/>
              </a:spcBef>
            </a:pPr>
            <a:r>
              <a:rPr lang="en-US" sz="2500" dirty="0"/>
              <a:t>Respondent’s role compared to SAWS role</a:t>
            </a:r>
          </a:p>
          <a:p>
            <a:pPr lvl="1" algn="just">
              <a:spcBef>
                <a:spcPts val="0"/>
              </a:spcBef>
            </a:pPr>
            <a:r>
              <a:rPr lang="en-US" sz="2500" dirty="0"/>
              <a:t>Describe how accuracy and completely of OPCCs are derives for each design phase and familiarity with AACE’s Recommended Practices</a:t>
            </a:r>
          </a:p>
          <a:p>
            <a:pPr lvl="1" algn="just">
              <a:spcBef>
                <a:spcPts val="0"/>
              </a:spcBef>
            </a:pPr>
            <a:r>
              <a:rPr lang="en-US" sz="2500" dirty="0"/>
              <a:t>Familiarity with use of RS Means for construction change order estimates</a:t>
            </a:r>
          </a:p>
          <a:p>
            <a:pPr lvl="1" algn="just">
              <a:spcBef>
                <a:spcPts val="0"/>
              </a:spcBef>
            </a:pPr>
            <a:r>
              <a:rPr lang="en-US" sz="2500" dirty="0"/>
              <a:t>Two (2) page limit</a:t>
            </a:r>
          </a:p>
        </p:txBody>
      </p:sp>
      <p:sp>
        <p:nvSpPr>
          <p:cNvPr id="4" name="Title 1"/>
          <p:cNvSpPr>
            <a:spLocks noGrp="1"/>
          </p:cNvSpPr>
          <p:nvPr>
            <p:ph type="title"/>
          </p:nvPr>
        </p:nvSpPr>
        <p:spPr>
          <a:xfrm>
            <a:off x="609599" y="266899"/>
            <a:ext cx="11389896" cy="1130828"/>
          </a:xfrm>
        </p:spPr>
        <p:txBody>
          <a:bodyPr/>
          <a:lstStyle/>
          <a:p>
            <a:r>
              <a:rPr lang="en-US" sz="3600" dirty="0"/>
              <a:t>Evaluation Criteria – Project Understanding and Approach</a:t>
            </a:r>
            <a:br>
              <a:rPr lang="en-US" sz="3600" dirty="0"/>
            </a:br>
            <a:r>
              <a:rPr lang="en-US" sz="3200" i="1" dirty="0"/>
              <a:t>25 points – Refer to Attachment II (Description 3)</a:t>
            </a:r>
          </a:p>
        </p:txBody>
      </p:sp>
    </p:spTree>
    <p:extLst>
      <p:ext uri="{BB962C8B-B14F-4D97-AF65-F5344CB8AC3E}">
        <p14:creationId xmlns:p14="http://schemas.microsoft.com/office/powerpoint/2010/main" val="4064913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Submission Reminders</a:t>
            </a:r>
          </a:p>
        </p:txBody>
      </p:sp>
      <p:sp>
        <p:nvSpPr>
          <p:cNvPr id="3" name="Content Placeholder 2"/>
          <p:cNvSpPr>
            <a:spLocks noGrp="1"/>
          </p:cNvSpPr>
          <p:nvPr>
            <p:ph idx="1"/>
          </p:nvPr>
        </p:nvSpPr>
        <p:spPr>
          <a:xfrm>
            <a:off x="609599" y="949842"/>
            <a:ext cx="11173692" cy="5089354"/>
          </a:xfrm>
        </p:spPr>
        <p:txBody>
          <a:bodyPr/>
          <a:lstStyle/>
          <a:p>
            <a:pPr algn="just">
              <a:spcBef>
                <a:spcPts val="0"/>
              </a:spcBef>
            </a:pPr>
            <a:r>
              <a:rPr lang="en-US" sz="3100" dirty="0"/>
              <a:t>Thoroughly read the RFQ to become familiar with scope </a:t>
            </a:r>
          </a:p>
          <a:p>
            <a:pPr marL="694944" lvl="1" indent="-347472" algn="just">
              <a:spcBef>
                <a:spcPts val="0"/>
              </a:spcBef>
            </a:pPr>
            <a:r>
              <a:rPr lang="en-US" dirty="0"/>
              <a:t>Scope for this RFQ is for professional engineering services for Dam Improvements Project. </a:t>
            </a:r>
          </a:p>
          <a:p>
            <a:pPr algn="just">
              <a:spcBef>
                <a:spcPts val="0"/>
              </a:spcBef>
            </a:pPr>
            <a:r>
              <a:rPr lang="en-US" sz="3100" dirty="0"/>
              <a:t>Be specific and avoid “boiler plate” responses where narrative is requested</a:t>
            </a:r>
          </a:p>
          <a:p>
            <a:pPr algn="just">
              <a:spcBef>
                <a:spcPts val="0"/>
              </a:spcBef>
            </a:pPr>
            <a:r>
              <a:rPr lang="en-US" sz="3100" dirty="0"/>
              <a:t>Address ALL items as requested for each evaluation criteria</a:t>
            </a:r>
          </a:p>
          <a:p>
            <a:pPr algn="just">
              <a:spcBef>
                <a:spcPts val="0"/>
              </a:spcBef>
            </a:pPr>
            <a:r>
              <a:rPr lang="en-US" sz="3100" dirty="0"/>
              <a:t>Contact the SMWVB Program Manager for assistance, if necessary</a:t>
            </a:r>
          </a:p>
          <a:p>
            <a:pPr algn="just">
              <a:spcBef>
                <a:spcPts val="0"/>
              </a:spcBef>
            </a:pPr>
            <a:r>
              <a:rPr lang="en-US" sz="3100" dirty="0"/>
              <a:t>Ensure projects are similar to the scope in this RFQ</a:t>
            </a:r>
          </a:p>
          <a:p>
            <a:pPr algn="just">
              <a:spcBef>
                <a:spcPts val="0"/>
              </a:spcBef>
            </a:pPr>
            <a:r>
              <a:rPr lang="en-US" sz="3100" dirty="0"/>
              <a:t>Project references provided shall have been verified by Respondent and are readily accessible</a:t>
            </a:r>
          </a:p>
        </p:txBody>
      </p:sp>
    </p:spTree>
    <p:extLst>
      <p:ext uri="{BB962C8B-B14F-4D97-AF65-F5344CB8AC3E}">
        <p14:creationId xmlns:p14="http://schemas.microsoft.com/office/powerpoint/2010/main" val="725095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t>Submission Reminders</a:t>
            </a:r>
          </a:p>
        </p:txBody>
      </p:sp>
      <p:sp>
        <p:nvSpPr>
          <p:cNvPr id="6" name="Content Placeholder 5"/>
          <p:cNvSpPr>
            <a:spLocks noGrp="1"/>
          </p:cNvSpPr>
          <p:nvPr>
            <p:ph idx="1"/>
          </p:nvPr>
        </p:nvSpPr>
        <p:spPr>
          <a:xfrm>
            <a:off x="609599" y="949842"/>
            <a:ext cx="11223568" cy="5110136"/>
          </a:xfrm>
        </p:spPr>
        <p:txBody>
          <a:bodyPr/>
          <a:lstStyle/>
          <a:p>
            <a:pPr algn="just">
              <a:spcBef>
                <a:spcPts val="0"/>
              </a:spcBef>
            </a:pPr>
            <a:r>
              <a:rPr lang="en-US" dirty="0"/>
              <a:t>SAWS is accepting electronic copies only</a:t>
            </a:r>
          </a:p>
          <a:p>
            <a:pPr algn="just">
              <a:spcBef>
                <a:spcPts val="0"/>
              </a:spcBef>
            </a:pPr>
            <a:r>
              <a:rPr lang="en-US" dirty="0"/>
              <a:t>File size limited to </a:t>
            </a:r>
            <a:r>
              <a:rPr lang="en-US" b="1" dirty="0"/>
              <a:t>10 MB</a:t>
            </a:r>
            <a:r>
              <a:rPr lang="en-US" dirty="0"/>
              <a:t> and </a:t>
            </a:r>
            <a:r>
              <a:rPr lang="en-US" b="1" dirty="0"/>
              <a:t>23 pages</a:t>
            </a:r>
          </a:p>
          <a:p>
            <a:pPr marL="694944" lvl="1" indent="-347472" algn="just">
              <a:spcBef>
                <a:spcPts val="0"/>
              </a:spcBef>
            </a:pPr>
            <a:r>
              <a:rPr lang="en-US" dirty="0"/>
              <a:t>Reference RFQ regarding required items that do not count towards the page limit</a:t>
            </a:r>
          </a:p>
          <a:p>
            <a:pPr algn="just">
              <a:spcBef>
                <a:spcPts val="0"/>
              </a:spcBef>
            </a:pPr>
            <a:r>
              <a:rPr lang="en-US" dirty="0"/>
              <a:t>Utilize the Submittal Response Checklist</a:t>
            </a:r>
          </a:p>
          <a:p>
            <a:pPr algn="just">
              <a:spcBef>
                <a:spcPts val="0"/>
              </a:spcBef>
            </a:pPr>
            <a:r>
              <a:rPr lang="en-US" dirty="0"/>
              <a:t>Must submit using Evaluation Criteria Forms, where indicated </a:t>
            </a:r>
          </a:p>
          <a:p>
            <a:pPr algn="just">
              <a:spcBef>
                <a:spcPts val="0"/>
              </a:spcBef>
            </a:pPr>
            <a:r>
              <a:rPr lang="en-US" dirty="0"/>
              <a:t>8½”x11” portrait format, 11”x17” allowed for graphical exhibit</a:t>
            </a:r>
          </a:p>
          <a:p>
            <a:pPr algn="just">
              <a:spcBef>
                <a:spcPts val="0"/>
              </a:spcBef>
            </a:pPr>
            <a:r>
              <a:rPr lang="en-US" dirty="0"/>
              <a:t>Perform QA/QC on proposal prior to submitting</a:t>
            </a:r>
          </a:p>
          <a:p>
            <a:pPr>
              <a:spcBef>
                <a:spcPts val="0"/>
              </a:spcBef>
            </a:pPr>
            <a:r>
              <a:rPr lang="en-US" dirty="0"/>
              <a:t>Solicitation Submittal Tips  found at the following link:</a:t>
            </a:r>
            <a:br>
              <a:rPr lang="en-US" dirty="0"/>
            </a:br>
            <a:r>
              <a:rPr lang="en-US" sz="2400" dirty="0">
                <a:hlinkClick r:id="rId3"/>
              </a:rPr>
              <a:t>https://apps.saws.org/business_center/ContractSol/SNO_Drill.cfm?id=1980&amp;View=Yes</a:t>
            </a:r>
            <a:endParaRPr lang="en-US" sz="2400" dirty="0"/>
          </a:p>
          <a:p>
            <a:pPr algn="just">
              <a:spcBef>
                <a:spcPts val="0"/>
              </a:spcBef>
            </a:pPr>
            <a:endParaRPr lang="en-US" dirty="0"/>
          </a:p>
        </p:txBody>
      </p:sp>
    </p:spTree>
    <p:extLst>
      <p:ext uri="{BB962C8B-B14F-4D97-AF65-F5344CB8AC3E}">
        <p14:creationId xmlns:p14="http://schemas.microsoft.com/office/powerpoint/2010/main" val="414286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599" y="274638"/>
            <a:ext cx="11389896" cy="675204"/>
          </a:xfrm>
        </p:spPr>
        <p:txBody>
          <a:bodyPr>
            <a:noAutofit/>
          </a:bodyPr>
          <a:lstStyle/>
          <a:p>
            <a:r>
              <a:rPr lang="en-US" dirty="0"/>
              <a:t>Key Dates</a:t>
            </a:r>
          </a:p>
        </p:txBody>
      </p:sp>
      <p:graphicFrame>
        <p:nvGraphicFramePr>
          <p:cNvPr id="7" name="Table 6"/>
          <p:cNvGraphicFramePr>
            <a:graphicFrameLocks noGrp="1"/>
          </p:cNvGraphicFramePr>
          <p:nvPr>
            <p:extLst>
              <p:ext uri="{D42A27DB-BD31-4B8C-83A1-F6EECF244321}">
                <p14:modId xmlns:p14="http://schemas.microsoft.com/office/powerpoint/2010/main" val="3393171989"/>
              </p:ext>
            </p:extLst>
          </p:nvPr>
        </p:nvGraphicFramePr>
        <p:xfrm>
          <a:off x="1761067" y="1058334"/>
          <a:ext cx="8588079" cy="4172187"/>
        </p:xfrm>
        <a:graphic>
          <a:graphicData uri="http://schemas.openxmlformats.org/drawingml/2006/table">
            <a:tbl>
              <a:tblPr firstRow="1" firstCol="1" bandRow="1">
                <a:tableStyleId>{5C22544A-7EE6-4342-B048-85BDC9FD1C3A}</a:tableStyleId>
              </a:tblPr>
              <a:tblGrid>
                <a:gridCol w="4326546">
                  <a:extLst>
                    <a:ext uri="{9D8B030D-6E8A-4147-A177-3AD203B41FA5}">
                      <a16:colId xmlns:a16="http://schemas.microsoft.com/office/drawing/2014/main" val="20000"/>
                    </a:ext>
                  </a:extLst>
                </a:gridCol>
                <a:gridCol w="4261533">
                  <a:extLst>
                    <a:ext uri="{9D8B030D-6E8A-4147-A177-3AD203B41FA5}">
                      <a16:colId xmlns:a16="http://schemas.microsoft.com/office/drawing/2014/main" val="20001"/>
                    </a:ext>
                  </a:extLst>
                </a:gridCol>
              </a:tblGrid>
              <a:tr h="429533">
                <a:tc>
                  <a:txBody>
                    <a:bodyPr/>
                    <a:lstStyle/>
                    <a:p>
                      <a:pPr algn="ctr"/>
                      <a:r>
                        <a:rPr lang="en-US" sz="2400" b="1" i="0" u="none" strike="noStrike" kern="1200" baseline="0" dirty="0">
                          <a:solidFill>
                            <a:schemeClr val="lt1"/>
                          </a:solidFill>
                          <a:latin typeface="Gill Sans MT" panose="020B0502020104020203" pitchFamily="34" charset="0"/>
                          <a:ea typeface="+mn-ea"/>
                          <a:cs typeface="+mn-cs"/>
                        </a:rPr>
                        <a:t>Action</a:t>
                      </a:r>
                      <a:endParaRPr lang="en-US" sz="2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58342" marR="58342" marT="0" marB="0" anchor="ctr"/>
                </a:tc>
                <a:tc>
                  <a:txBody>
                    <a:bodyPr/>
                    <a:lstStyle/>
                    <a:p>
                      <a:pPr algn="ctr"/>
                      <a:r>
                        <a:rPr lang="en-US" sz="2400" b="1" i="0" u="none" strike="noStrike" kern="1200" baseline="0" dirty="0">
                          <a:solidFill>
                            <a:schemeClr val="lt1"/>
                          </a:solidFill>
                          <a:latin typeface="Gill Sans MT" panose="020B0502020104020203" pitchFamily="34" charset="0"/>
                          <a:ea typeface="+mn-ea"/>
                          <a:cs typeface="+mn-cs"/>
                        </a:rPr>
                        <a:t>Date/Time*</a:t>
                      </a:r>
                      <a:endParaRPr lang="en-US" sz="2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58342" marR="58342" marT="0" marB="0" anchor="ctr"/>
                </a:tc>
                <a:extLst>
                  <a:ext uri="{0D108BD9-81ED-4DB2-BD59-A6C34878D82A}">
                    <a16:rowId xmlns:a16="http://schemas.microsoft.com/office/drawing/2014/main" val="10000"/>
                  </a:ext>
                </a:extLst>
              </a:tr>
              <a:tr h="394238">
                <a:tc>
                  <a:txBody>
                    <a:bodyPr/>
                    <a:lstStyle/>
                    <a:p>
                      <a:pPr marL="0" marR="0" algn="l">
                        <a:spcBef>
                          <a:spcPts val="0"/>
                        </a:spcBef>
                        <a:spcAft>
                          <a:spcPts val="0"/>
                        </a:spcAft>
                      </a:pPr>
                      <a:r>
                        <a:rPr lang="en-US" sz="2200" b="0" dirty="0">
                          <a:solidFill>
                            <a:schemeClr val="tx1">
                              <a:lumMod val="65000"/>
                              <a:lumOff val="35000"/>
                            </a:schemeClr>
                          </a:solidFill>
                          <a:effectLst/>
                          <a:latin typeface="Gill Sans MT" panose="020B0502020104020203" pitchFamily="34" charset="0"/>
                          <a:ea typeface="+mn-ea"/>
                          <a:cs typeface="+mn-cs"/>
                        </a:rPr>
                        <a:t>Written</a:t>
                      </a:r>
                      <a:r>
                        <a:rPr lang="en-US" sz="2200" b="0" baseline="0" dirty="0">
                          <a:solidFill>
                            <a:schemeClr val="tx1">
                              <a:lumMod val="65000"/>
                              <a:lumOff val="35000"/>
                            </a:schemeClr>
                          </a:solidFill>
                          <a:effectLst/>
                          <a:latin typeface="Gill Sans MT" panose="020B0502020104020203" pitchFamily="34" charset="0"/>
                          <a:ea typeface="+mn-ea"/>
                          <a:cs typeface="+mn-cs"/>
                        </a:rPr>
                        <a:t> Questions Due</a:t>
                      </a:r>
                      <a:endParaRPr lang="en-US" sz="2200" b="0" dirty="0">
                        <a:solidFill>
                          <a:schemeClr val="tx1">
                            <a:lumMod val="65000"/>
                            <a:lumOff val="35000"/>
                          </a:schemeClr>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58342" marR="58342" marT="0" marB="0" anchor="ctr">
                    <a:solidFill>
                      <a:schemeClr val="bg1">
                        <a:lumMod val="95000"/>
                      </a:schemeClr>
                    </a:solidFill>
                  </a:tcPr>
                </a:tc>
                <a:tc>
                  <a:txBody>
                    <a:bodyPr/>
                    <a:lstStyle/>
                    <a:p>
                      <a:pPr marL="0" marR="0" algn="ctr">
                        <a:spcBef>
                          <a:spcPts val="0"/>
                        </a:spcBef>
                        <a:spcAft>
                          <a:spcPts val="0"/>
                        </a:spcAft>
                      </a:pPr>
                      <a:r>
                        <a:rPr lang="en-US" sz="2200" b="0" baseline="0" dirty="0">
                          <a:solidFill>
                            <a:schemeClr val="tx1">
                              <a:lumMod val="65000"/>
                              <a:lumOff val="35000"/>
                            </a:schemeClr>
                          </a:solidFill>
                          <a:effectLst/>
                          <a:latin typeface="Gill Sans MT" panose="020B0502020104020203" pitchFamily="34" charset="0"/>
                        </a:rPr>
                        <a:t>May 24, 2022 </a:t>
                      </a:r>
                      <a:r>
                        <a:rPr lang="en-US" sz="2200" b="0" dirty="0">
                          <a:solidFill>
                            <a:schemeClr val="tx1">
                              <a:lumMod val="65000"/>
                              <a:lumOff val="35000"/>
                            </a:schemeClr>
                          </a:solidFill>
                          <a:effectLst/>
                          <a:latin typeface="Gill Sans MT" panose="020B0502020104020203" pitchFamily="34" charset="0"/>
                        </a:rPr>
                        <a:t>by 4:00 p.m.</a:t>
                      </a:r>
                      <a:endParaRPr lang="en-US" sz="2200" b="0" dirty="0">
                        <a:solidFill>
                          <a:schemeClr val="tx1">
                            <a:lumMod val="65000"/>
                            <a:lumOff val="35000"/>
                          </a:schemeClr>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58342" marR="58342" marT="0" marB="0" anchor="ctr">
                    <a:solidFill>
                      <a:schemeClr val="bg1">
                        <a:lumMod val="95000"/>
                      </a:schemeClr>
                    </a:solidFill>
                  </a:tcPr>
                </a:tc>
                <a:extLst>
                  <a:ext uri="{0D108BD9-81ED-4DB2-BD59-A6C34878D82A}">
                    <a16:rowId xmlns:a16="http://schemas.microsoft.com/office/drawing/2014/main" val="10002"/>
                  </a:ext>
                </a:extLst>
              </a:tr>
              <a:tr h="444413">
                <a:tc>
                  <a:txBody>
                    <a:bodyPr/>
                    <a:lstStyle/>
                    <a:p>
                      <a:pPr marL="0" marR="0" algn="l">
                        <a:spcBef>
                          <a:spcPts val="0"/>
                        </a:spcBef>
                        <a:spcAft>
                          <a:spcPts val="0"/>
                        </a:spcAft>
                      </a:pPr>
                      <a:r>
                        <a:rPr lang="en-US" sz="2200" b="0" i="0" u="none" strike="noStrike" kern="1200" baseline="0" dirty="0">
                          <a:solidFill>
                            <a:schemeClr val="tx1">
                              <a:lumMod val="65000"/>
                              <a:lumOff val="35000"/>
                            </a:schemeClr>
                          </a:solidFill>
                          <a:latin typeface="Gill Sans MT" panose="020B0502020104020203" pitchFamily="34" charset="0"/>
                          <a:ea typeface="+mn-ea"/>
                          <a:cs typeface="+mn-cs"/>
                        </a:rPr>
                        <a:t>Q &amp; A Posted to Website</a:t>
                      </a:r>
                      <a:endParaRPr lang="en-US" sz="2200" b="0" dirty="0">
                        <a:solidFill>
                          <a:schemeClr val="tx1">
                            <a:lumMod val="65000"/>
                            <a:lumOff val="35000"/>
                          </a:schemeClr>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58342" marR="58342" marT="0" marB="0" anchor="ctr">
                    <a:solidFill>
                      <a:schemeClr val="accent1">
                        <a:lumMod val="40000"/>
                        <a:lumOff val="60000"/>
                      </a:schemeClr>
                    </a:solidFill>
                  </a:tcPr>
                </a:tc>
                <a:tc>
                  <a:txBody>
                    <a:bodyPr/>
                    <a:lstStyle/>
                    <a:p>
                      <a:pPr algn="ctr"/>
                      <a:r>
                        <a:rPr lang="en-US" sz="2200" b="0" i="0" u="none" strike="noStrike" kern="1200" baseline="0" dirty="0">
                          <a:solidFill>
                            <a:schemeClr val="tx1">
                              <a:lumMod val="65000"/>
                              <a:lumOff val="35000"/>
                            </a:schemeClr>
                          </a:solidFill>
                          <a:latin typeface="Gill Sans MT" panose="020B0502020104020203" pitchFamily="34" charset="0"/>
                          <a:ea typeface="+mn-ea"/>
                          <a:cs typeface="+mn-cs"/>
                        </a:rPr>
                        <a:t>May 31, 2022 by 4:00 p.m.</a:t>
                      </a:r>
                      <a:endParaRPr lang="en-US" sz="2200" b="0" dirty="0">
                        <a:solidFill>
                          <a:schemeClr val="tx1">
                            <a:lumMod val="65000"/>
                            <a:lumOff val="35000"/>
                          </a:schemeClr>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58342" marR="58342" marT="0" marB="0" anchor="ctr">
                    <a:solidFill>
                      <a:schemeClr val="accent1">
                        <a:lumMod val="40000"/>
                        <a:lumOff val="60000"/>
                      </a:schemeClr>
                    </a:solidFill>
                  </a:tcPr>
                </a:tc>
                <a:extLst>
                  <a:ext uri="{0D108BD9-81ED-4DB2-BD59-A6C34878D82A}">
                    <a16:rowId xmlns:a16="http://schemas.microsoft.com/office/drawing/2014/main" val="10003"/>
                  </a:ext>
                </a:extLst>
              </a:tr>
              <a:tr h="430078">
                <a:tc>
                  <a:txBody>
                    <a:bodyPr/>
                    <a:lstStyle/>
                    <a:p>
                      <a:pPr marL="0" marR="0" algn="l">
                        <a:spcBef>
                          <a:spcPts val="0"/>
                        </a:spcBef>
                        <a:spcAft>
                          <a:spcPts val="0"/>
                        </a:spcAft>
                      </a:pPr>
                      <a:r>
                        <a:rPr lang="en-US" sz="2200" b="0" dirty="0">
                          <a:solidFill>
                            <a:schemeClr val="tx1">
                              <a:lumMod val="65000"/>
                              <a:lumOff val="35000"/>
                            </a:schemeClr>
                          </a:solidFill>
                          <a:effectLst/>
                          <a:latin typeface="Gill Sans MT" panose="020B0502020104020203" pitchFamily="34" charset="0"/>
                          <a:ea typeface="+mn-ea"/>
                          <a:cs typeface="+mn-cs"/>
                        </a:rPr>
                        <a:t>Proposals Due</a:t>
                      </a:r>
                      <a:endParaRPr lang="en-US" sz="2200" b="0" dirty="0">
                        <a:solidFill>
                          <a:schemeClr val="tx1">
                            <a:lumMod val="65000"/>
                            <a:lumOff val="35000"/>
                          </a:schemeClr>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58342" marR="58342" marT="0" marB="0" anchor="ctr">
                    <a:solidFill>
                      <a:schemeClr val="bg1">
                        <a:lumMod val="95000"/>
                      </a:schemeClr>
                    </a:solidFill>
                  </a:tcPr>
                </a:tc>
                <a:tc>
                  <a:txBody>
                    <a:bodyPr/>
                    <a:lstStyle/>
                    <a:p>
                      <a:pPr marL="0" marR="0" algn="ctr">
                        <a:spcBef>
                          <a:spcPts val="0"/>
                        </a:spcBef>
                        <a:spcAft>
                          <a:spcPts val="0"/>
                        </a:spcAft>
                      </a:pPr>
                      <a:r>
                        <a:rPr lang="en-US" sz="2200" b="0" baseline="0" dirty="0">
                          <a:solidFill>
                            <a:schemeClr val="tx1">
                              <a:lumMod val="65000"/>
                              <a:lumOff val="35000"/>
                            </a:schemeClr>
                          </a:solidFill>
                          <a:effectLst/>
                          <a:latin typeface="Gill Sans MT" panose="020B0502020104020203" pitchFamily="34" charset="0"/>
                          <a:ea typeface="+mn-ea"/>
                          <a:cs typeface="+mn-cs"/>
                        </a:rPr>
                        <a:t>June 7 2022 at 10:00 a.m. </a:t>
                      </a:r>
                      <a:endParaRPr lang="en-US" sz="2200" b="0" dirty="0">
                        <a:solidFill>
                          <a:schemeClr val="tx1">
                            <a:lumMod val="65000"/>
                            <a:lumOff val="35000"/>
                          </a:schemeClr>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58342" marR="58342" marT="0" marB="0" anchor="ctr">
                    <a:solidFill>
                      <a:schemeClr val="bg1">
                        <a:lumMod val="95000"/>
                      </a:schemeClr>
                    </a:solidFill>
                  </a:tcPr>
                </a:tc>
                <a:extLst>
                  <a:ext uri="{0D108BD9-81ED-4DB2-BD59-A6C34878D82A}">
                    <a16:rowId xmlns:a16="http://schemas.microsoft.com/office/drawing/2014/main" val="10004"/>
                  </a:ext>
                </a:extLst>
              </a:tr>
              <a:tr h="461399">
                <a:tc>
                  <a:txBody>
                    <a:bodyPr/>
                    <a:lstStyle/>
                    <a:p>
                      <a:pPr algn="l"/>
                      <a:r>
                        <a:rPr lang="en-US" sz="2200" b="0" i="0" u="none" strike="noStrike" kern="1200" baseline="0" dirty="0">
                          <a:solidFill>
                            <a:schemeClr val="tx1">
                              <a:lumMod val="65000"/>
                              <a:lumOff val="35000"/>
                            </a:schemeClr>
                          </a:solidFill>
                          <a:effectLst/>
                          <a:latin typeface="Gill Sans MT" panose="020B0502020104020203" pitchFamily="34" charset="0"/>
                          <a:ea typeface="+mn-ea"/>
                          <a:cs typeface="+mn-cs"/>
                        </a:rPr>
                        <a:t>Proposals Evaluated</a:t>
                      </a:r>
                      <a:endParaRPr lang="en-US" sz="2200" b="0" dirty="0">
                        <a:solidFill>
                          <a:schemeClr val="tx1">
                            <a:lumMod val="65000"/>
                            <a:lumOff val="35000"/>
                          </a:schemeClr>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58342" marR="58342" marT="0" marB="0" anchor="ctr">
                    <a:solidFill>
                      <a:schemeClr val="accent1">
                        <a:lumMod val="40000"/>
                        <a:lumOff val="60000"/>
                      </a:schemeClr>
                    </a:solidFill>
                  </a:tcPr>
                </a:tc>
                <a:tc>
                  <a:txBody>
                    <a:bodyPr/>
                    <a:lstStyle/>
                    <a:p>
                      <a:pPr algn="ctr"/>
                      <a:r>
                        <a:rPr lang="en-US" sz="2200" b="0" i="0" u="none" strike="noStrike" kern="1200" baseline="0" dirty="0">
                          <a:solidFill>
                            <a:schemeClr val="tx1">
                              <a:lumMod val="65000"/>
                              <a:lumOff val="35000"/>
                            </a:schemeClr>
                          </a:solidFill>
                          <a:latin typeface="Gill Sans MT" panose="020B0502020104020203" pitchFamily="34" charset="0"/>
                          <a:ea typeface="+mn-ea"/>
                          <a:cs typeface="+mn-cs"/>
                        </a:rPr>
                        <a:t>June 2022</a:t>
                      </a:r>
                      <a:endParaRPr lang="en-US" sz="2200" b="0" dirty="0">
                        <a:solidFill>
                          <a:schemeClr val="tx1">
                            <a:lumMod val="65000"/>
                            <a:lumOff val="35000"/>
                          </a:schemeClr>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58342" marR="58342" marT="0" marB="0" anchor="ctr">
                    <a:solidFill>
                      <a:schemeClr val="accent1">
                        <a:lumMod val="40000"/>
                        <a:lumOff val="60000"/>
                      </a:schemeClr>
                    </a:solidFill>
                  </a:tcPr>
                </a:tc>
                <a:extLst>
                  <a:ext uri="{0D108BD9-81ED-4DB2-BD59-A6C34878D82A}">
                    <a16:rowId xmlns:a16="http://schemas.microsoft.com/office/drawing/2014/main" val="10005"/>
                  </a:ext>
                </a:extLst>
              </a:tr>
              <a:tr h="431800">
                <a:tc>
                  <a:txBody>
                    <a:bodyPr/>
                    <a:lstStyle/>
                    <a:p>
                      <a:pPr algn="l"/>
                      <a:r>
                        <a:rPr lang="en-US" sz="2200" b="0" dirty="0">
                          <a:solidFill>
                            <a:schemeClr val="tx1">
                              <a:lumMod val="65000"/>
                              <a:lumOff val="35000"/>
                            </a:schemeClr>
                          </a:solidFill>
                          <a:effectLst/>
                          <a:latin typeface="Gill Sans MT" panose="020B0502020104020203" pitchFamily="34" charset="0"/>
                          <a:ea typeface="Times New Roman" panose="02020603050405020304" pitchFamily="18" charset="0"/>
                          <a:cs typeface="Times New Roman" panose="02020603050405020304" pitchFamily="18" charset="0"/>
                        </a:rPr>
                        <a:t>Interviews, if necessary</a:t>
                      </a:r>
                    </a:p>
                  </a:txBody>
                  <a:tcPr marL="58342" marR="58342" marT="0" marB="0" anchor="ctr">
                    <a:solidFill>
                      <a:schemeClr val="bg1">
                        <a:lumMod val="95000"/>
                      </a:schemeClr>
                    </a:solidFill>
                  </a:tcPr>
                </a:tc>
                <a:tc>
                  <a:txBody>
                    <a:bodyPr/>
                    <a:lstStyle/>
                    <a:p>
                      <a:pPr algn="ctr"/>
                      <a:r>
                        <a:rPr lang="en-US" sz="2200" b="0" dirty="0">
                          <a:solidFill>
                            <a:schemeClr val="tx1">
                              <a:lumMod val="65000"/>
                              <a:lumOff val="35000"/>
                            </a:schemeClr>
                          </a:solidFill>
                          <a:effectLst/>
                          <a:latin typeface="Gill Sans MT" panose="020B0502020104020203" pitchFamily="34" charset="0"/>
                          <a:ea typeface="Times New Roman" panose="02020603050405020304" pitchFamily="18" charset="0"/>
                          <a:cs typeface="Times New Roman" panose="02020603050405020304" pitchFamily="18" charset="0"/>
                        </a:rPr>
                        <a:t>June 2022/July 2022</a:t>
                      </a:r>
                    </a:p>
                  </a:txBody>
                  <a:tcPr marL="58342" marR="58342" marT="0" marB="0" anchor="ctr">
                    <a:solidFill>
                      <a:schemeClr val="bg1">
                        <a:lumMod val="95000"/>
                      </a:schemeClr>
                    </a:solidFill>
                  </a:tcPr>
                </a:tc>
                <a:extLst>
                  <a:ext uri="{0D108BD9-81ED-4DB2-BD59-A6C34878D82A}">
                    <a16:rowId xmlns:a16="http://schemas.microsoft.com/office/drawing/2014/main" val="10006"/>
                  </a:ext>
                </a:extLst>
              </a:tr>
              <a:tr h="469900">
                <a:tc>
                  <a:txBody>
                    <a:bodyPr/>
                    <a:lstStyle/>
                    <a:p>
                      <a:pPr algn="l"/>
                      <a:r>
                        <a:rPr lang="en-US" sz="2200" b="0" dirty="0">
                          <a:solidFill>
                            <a:schemeClr val="tx1">
                              <a:lumMod val="65000"/>
                              <a:lumOff val="35000"/>
                            </a:schemeClr>
                          </a:solidFill>
                          <a:effectLst/>
                          <a:latin typeface="Gill Sans MT" panose="020B0502020104020203" pitchFamily="34" charset="0"/>
                          <a:ea typeface="Times New Roman" panose="02020603050405020304" pitchFamily="18" charset="0"/>
                          <a:cs typeface="Times New Roman" panose="02020603050405020304" pitchFamily="18" charset="0"/>
                        </a:rPr>
                        <a:t>Negotiations</a:t>
                      </a:r>
                    </a:p>
                  </a:txBody>
                  <a:tcPr marL="58342" marR="58342" marT="0" marB="0" anchor="ctr">
                    <a:solidFill>
                      <a:schemeClr val="accent1">
                        <a:lumMod val="40000"/>
                        <a:lumOff val="60000"/>
                      </a:schemeClr>
                    </a:solidFill>
                  </a:tcPr>
                </a:tc>
                <a:tc>
                  <a:txBody>
                    <a:bodyPr/>
                    <a:lstStyle/>
                    <a:p>
                      <a:pPr algn="ctr"/>
                      <a:r>
                        <a:rPr lang="en-US" sz="2200" b="0" dirty="0">
                          <a:solidFill>
                            <a:schemeClr val="tx1">
                              <a:lumMod val="65000"/>
                              <a:lumOff val="35000"/>
                            </a:schemeClr>
                          </a:solidFill>
                          <a:effectLst/>
                          <a:latin typeface="Gill Sans MT" panose="020B0502020104020203" pitchFamily="34" charset="0"/>
                          <a:ea typeface="Times New Roman" panose="02020603050405020304" pitchFamily="18" charset="0"/>
                          <a:cs typeface="Times New Roman" panose="02020603050405020304" pitchFamily="18" charset="0"/>
                        </a:rPr>
                        <a:t>July 2022</a:t>
                      </a:r>
                    </a:p>
                  </a:txBody>
                  <a:tcPr marL="58342" marR="58342" marT="0" marB="0" anchor="ctr">
                    <a:solidFill>
                      <a:schemeClr val="accent1">
                        <a:lumMod val="40000"/>
                        <a:lumOff val="60000"/>
                      </a:schemeClr>
                    </a:solidFill>
                  </a:tcPr>
                </a:tc>
                <a:extLst>
                  <a:ext uri="{0D108BD9-81ED-4DB2-BD59-A6C34878D82A}">
                    <a16:rowId xmlns:a16="http://schemas.microsoft.com/office/drawing/2014/main" val="10007"/>
                  </a:ext>
                </a:extLst>
              </a:tr>
              <a:tr h="4487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dirty="0">
                          <a:solidFill>
                            <a:schemeClr val="tx1">
                              <a:lumMod val="65000"/>
                              <a:lumOff val="35000"/>
                            </a:schemeClr>
                          </a:solidFill>
                          <a:effectLst/>
                          <a:latin typeface="Gill Sans MT" panose="020B0502020104020203" pitchFamily="34" charset="0"/>
                          <a:ea typeface="Times New Roman" panose="02020603050405020304" pitchFamily="18" charset="0"/>
                          <a:cs typeface="Times New Roman" panose="02020603050405020304" pitchFamily="18" charset="0"/>
                        </a:rPr>
                        <a:t>SAWS Board</a:t>
                      </a:r>
                      <a:r>
                        <a:rPr lang="en-US" sz="2200" b="0" baseline="0" dirty="0">
                          <a:solidFill>
                            <a:schemeClr val="tx1">
                              <a:lumMod val="65000"/>
                              <a:lumOff val="35000"/>
                            </a:schemeClr>
                          </a:solidFill>
                          <a:effectLst/>
                          <a:latin typeface="Gill Sans MT" panose="020B0502020104020203" pitchFamily="34" charset="0"/>
                          <a:ea typeface="Times New Roman" panose="02020603050405020304" pitchFamily="18" charset="0"/>
                          <a:cs typeface="Times New Roman" panose="02020603050405020304" pitchFamily="18" charset="0"/>
                        </a:rPr>
                        <a:t> Consideration and Award</a:t>
                      </a:r>
                      <a:endParaRPr lang="en-US" sz="2200" b="0" dirty="0">
                        <a:solidFill>
                          <a:schemeClr val="tx1">
                            <a:lumMod val="65000"/>
                            <a:lumOff val="35000"/>
                          </a:schemeClr>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58342" marR="58342" marT="0" marB="0" anchor="ctr">
                    <a:solidFill>
                      <a:schemeClr val="bg1">
                        <a:lumMod val="95000"/>
                      </a:schemeClr>
                    </a:solidFill>
                  </a:tcPr>
                </a:tc>
                <a:tc>
                  <a:txBody>
                    <a:bodyPr/>
                    <a:lstStyle/>
                    <a:p>
                      <a:pPr algn="ctr"/>
                      <a:r>
                        <a:rPr lang="en-US" sz="2200" b="0" dirty="0">
                          <a:solidFill>
                            <a:schemeClr val="tx1">
                              <a:lumMod val="65000"/>
                              <a:lumOff val="35000"/>
                            </a:schemeClr>
                          </a:solidFill>
                          <a:effectLst/>
                          <a:latin typeface="Gill Sans MT" panose="020B0502020104020203" pitchFamily="34" charset="0"/>
                          <a:ea typeface="Times New Roman" panose="02020603050405020304" pitchFamily="18" charset="0"/>
                          <a:cs typeface="Times New Roman" panose="02020603050405020304" pitchFamily="18" charset="0"/>
                        </a:rPr>
                        <a:t>August 2, 2022</a:t>
                      </a:r>
                    </a:p>
                  </a:txBody>
                  <a:tcPr marL="58342" marR="58342" marT="0" marB="0" anchor="ctr">
                    <a:solidFill>
                      <a:schemeClr val="bg1">
                        <a:lumMod val="95000"/>
                      </a:schemeClr>
                    </a:solidFill>
                  </a:tcPr>
                </a:tc>
                <a:extLst>
                  <a:ext uri="{0D108BD9-81ED-4DB2-BD59-A6C34878D82A}">
                    <a16:rowId xmlns:a16="http://schemas.microsoft.com/office/drawing/2014/main" val="10008"/>
                  </a:ext>
                </a:extLst>
              </a:tr>
              <a:tr h="440266">
                <a:tc>
                  <a:txBody>
                    <a:bodyPr/>
                    <a:lstStyle/>
                    <a:p>
                      <a:pPr algn="l"/>
                      <a:r>
                        <a:rPr lang="en-US" sz="2200" b="0" dirty="0">
                          <a:solidFill>
                            <a:schemeClr val="tx1">
                              <a:lumMod val="65000"/>
                              <a:lumOff val="35000"/>
                            </a:schemeClr>
                          </a:solidFill>
                          <a:effectLst/>
                          <a:latin typeface="Gill Sans MT" panose="020B0502020104020203" pitchFamily="34" charset="0"/>
                          <a:ea typeface="Times New Roman" panose="02020603050405020304" pitchFamily="18" charset="0"/>
                          <a:cs typeface="Times New Roman" panose="02020603050405020304" pitchFamily="18" charset="0"/>
                        </a:rPr>
                        <a:t>Start Work</a:t>
                      </a:r>
                    </a:p>
                  </a:txBody>
                  <a:tcPr marL="58342" marR="58342" marT="0" marB="0" anchor="ctr">
                    <a:solidFill>
                      <a:schemeClr val="accent1">
                        <a:lumMod val="40000"/>
                        <a:lumOff val="60000"/>
                      </a:schemeClr>
                    </a:solidFill>
                  </a:tcPr>
                </a:tc>
                <a:tc>
                  <a:txBody>
                    <a:bodyPr/>
                    <a:lstStyle/>
                    <a:p>
                      <a:pPr algn="ctr"/>
                      <a:r>
                        <a:rPr lang="en-US" sz="2200" b="0" dirty="0">
                          <a:solidFill>
                            <a:schemeClr val="tx1">
                              <a:lumMod val="65000"/>
                              <a:lumOff val="35000"/>
                            </a:schemeClr>
                          </a:solidFill>
                          <a:effectLst/>
                          <a:latin typeface="Gill Sans MT" panose="020B0502020104020203" pitchFamily="34" charset="0"/>
                          <a:ea typeface="Times New Roman" panose="02020603050405020304" pitchFamily="18" charset="0"/>
                          <a:cs typeface="Times New Roman" panose="02020603050405020304" pitchFamily="18" charset="0"/>
                        </a:rPr>
                        <a:t>August 2022</a:t>
                      </a:r>
                    </a:p>
                  </a:txBody>
                  <a:tcPr marL="58342" marR="58342" marT="0" marB="0" anchor="ctr">
                    <a:solidFill>
                      <a:schemeClr val="accent1">
                        <a:lumMod val="40000"/>
                        <a:lumOff val="60000"/>
                      </a:schemeClr>
                    </a:solidFill>
                  </a:tcPr>
                </a:tc>
                <a:extLst>
                  <a:ext uri="{0D108BD9-81ED-4DB2-BD59-A6C34878D82A}">
                    <a16:rowId xmlns:a16="http://schemas.microsoft.com/office/drawing/2014/main" val="10009"/>
                  </a:ext>
                </a:extLst>
              </a:tr>
            </a:tbl>
          </a:graphicData>
        </a:graphic>
      </p:graphicFrame>
      <p:sp>
        <p:nvSpPr>
          <p:cNvPr id="3" name="Rectangle 2"/>
          <p:cNvSpPr/>
          <p:nvPr/>
        </p:nvSpPr>
        <p:spPr>
          <a:xfrm>
            <a:off x="1761067" y="5615000"/>
            <a:ext cx="7334250" cy="369332"/>
          </a:xfrm>
          <a:prstGeom prst="rect">
            <a:avLst/>
          </a:prstGeom>
        </p:spPr>
        <p:txBody>
          <a:bodyPr wrap="square">
            <a:spAutoFit/>
          </a:bodyPr>
          <a:lstStyle/>
          <a:p>
            <a:pPr>
              <a:buNone/>
            </a:pPr>
            <a:r>
              <a:rPr lang="en-US" sz="1800" i="1" dirty="0">
                <a:solidFill>
                  <a:schemeClr val="tx1">
                    <a:lumMod val="65000"/>
                    <a:lumOff val="35000"/>
                  </a:schemeClr>
                </a:solidFill>
                <a:latin typeface="Gill Sans MT" panose="020B0502020104020203" pitchFamily="34" charset="0"/>
              </a:rPr>
              <a:t>* The dates listed above are subject to change without notice</a:t>
            </a:r>
          </a:p>
        </p:txBody>
      </p:sp>
    </p:spTree>
    <p:extLst>
      <p:ext uri="{BB962C8B-B14F-4D97-AF65-F5344CB8AC3E}">
        <p14:creationId xmlns:p14="http://schemas.microsoft.com/office/powerpoint/2010/main" val="396593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09599" y="949842"/>
            <a:ext cx="11019906" cy="5126762"/>
          </a:xfrm>
        </p:spPr>
        <p:txBody>
          <a:bodyPr/>
          <a:lstStyle/>
          <a:p>
            <a:pPr algn="just">
              <a:spcBef>
                <a:spcPts val="0"/>
              </a:spcBef>
            </a:pPr>
            <a:r>
              <a:rPr lang="en-US" dirty="0"/>
              <a:t>SAWS will accept electronic submittals only </a:t>
            </a:r>
          </a:p>
          <a:p>
            <a:pPr algn="just">
              <a:spcBef>
                <a:spcPts val="0"/>
              </a:spcBef>
            </a:pPr>
            <a:r>
              <a:rPr lang="en-US" dirty="0"/>
              <a:t>Allow sufficient time to upload submittal ahead of the deadline to allow for any technical difficulties</a:t>
            </a:r>
          </a:p>
          <a:p>
            <a:pPr algn="just">
              <a:spcBef>
                <a:spcPts val="0"/>
              </a:spcBef>
            </a:pPr>
            <a:r>
              <a:rPr lang="en-US" dirty="0"/>
              <a:t>Solicitation number, solicitation name, date and time of the deadline should be clearly identified on the electronic file and email</a:t>
            </a:r>
          </a:p>
          <a:p>
            <a:pPr algn="just">
              <a:spcBef>
                <a:spcPts val="0"/>
              </a:spcBef>
            </a:pPr>
            <a:r>
              <a:rPr lang="en-US" dirty="0"/>
              <a:t>Late responses will not be accepted and will not be opened</a:t>
            </a:r>
          </a:p>
        </p:txBody>
      </p:sp>
      <p:sp>
        <p:nvSpPr>
          <p:cNvPr id="5" name="Title 4"/>
          <p:cNvSpPr>
            <a:spLocks noGrp="1"/>
          </p:cNvSpPr>
          <p:nvPr>
            <p:ph type="title"/>
          </p:nvPr>
        </p:nvSpPr>
        <p:spPr>
          <a:xfrm>
            <a:off x="609599" y="274638"/>
            <a:ext cx="11389896" cy="675204"/>
          </a:xfrm>
        </p:spPr>
        <p:txBody>
          <a:bodyPr>
            <a:noAutofit/>
          </a:bodyPr>
          <a:lstStyle/>
          <a:p>
            <a:r>
              <a:rPr lang="en-US" dirty="0"/>
              <a:t>Submittal Deadline</a:t>
            </a:r>
          </a:p>
        </p:txBody>
      </p:sp>
    </p:spTree>
    <p:extLst>
      <p:ext uri="{BB962C8B-B14F-4D97-AF65-F5344CB8AC3E}">
        <p14:creationId xmlns:p14="http://schemas.microsoft.com/office/powerpoint/2010/main" val="2308429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09598" y="949841"/>
            <a:ext cx="11049001" cy="5097667"/>
          </a:xfrm>
        </p:spPr>
        <p:txBody>
          <a:bodyPr/>
          <a:lstStyle/>
          <a:p>
            <a:pPr algn="just">
              <a:spcBef>
                <a:spcPts val="0"/>
              </a:spcBef>
            </a:pPr>
            <a:r>
              <a:rPr lang="en-US" dirty="0"/>
              <a:t>There should not be any communication regarding this solicitation with the following: </a:t>
            </a:r>
          </a:p>
          <a:p>
            <a:pPr marL="694944" lvl="1" indent="-347472" algn="just">
              <a:spcBef>
                <a:spcPts val="0"/>
              </a:spcBef>
            </a:pPr>
            <a:r>
              <a:rPr lang="en-US" dirty="0"/>
              <a:t>SAWS Project Manager</a:t>
            </a:r>
          </a:p>
          <a:p>
            <a:pPr marL="694944" lvl="1" indent="-347472" algn="just">
              <a:spcBef>
                <a:spcPts val="0"/>
              </a:spcBef>
            </a:pPr>
            <a:r>
              <a:rPr lang="en-US" dirty="0"/>
              <a:t>Any other SAWS staff, managers, directors, or VPs</a:t>
            </a:r>
          </a:p>
          <a:p>
            <a:pPr marL="694944" lvl="1" indent="-347472" algn="just">
              <a:spcBef>
                <a:spcPts val="0"/>
              </a:spcBef>
            </a:pPr>
            <a:r>
              <a:rPr lang="en-US" dirty="0"/>
              <a:t>City Council member or staff</a:t>
            </a:r>
          </a:p>
          <a:p>
            <a:pPr marL="694944" lvl="1" indent="-347472" algn="just">
              <a:spcBef>
                <a:spcPts val="0"/>
              </a:spcBef>
            </a:pPr>
            <a:r>
              <a:rPr lang="en-US" dirty="0"/>
              <a:t>SAWS Board of Trustees</a:t>
            </a:r>
          </a:p>
          <a:p>
            <a:pPr algn="just">
              <a:spcBef>
                <a:spcPts val="0"/>
              </a:spcBef>
            </a:pPr>
            <a:r>
              <a:rPr lang="en-US" dirty="0"/>
              <a:t>This includes phone calls, emails, letters, or any direct or indirect discussion of the RFQ</a:t>
            </a:r>
          </a:p>
          <a:p>
            <a:pPr algn="just">
              <a:spcBef>
                <a:spcPts val="0"/>
              </a:spcBef>
            </a:pPr>
            <a:r>
              <a:rPr lang="en-US" dirty="0"/>
              <a:t>This is in place from release of the RFQ to Board Award</a:t>
            </a:r>
          </a:p>
        </p:txBody>
      </p:sp>
      <p:sp>
        <p:nvSpPr>
          <p:cNvPr id="3" name="Title 4"/>
          <p:cNvSpPr>
            <a:spLocks noGrp="1"/>
          </p:cNvSpPr>
          <p:nvPr>
            <p:ph type="title"/>
          </p:nvPr>
        </p:nvSpPr>
        <p:spPr>
          <a:xfrm>
            <a:off x="609599" y="274638"/>
            <a:ext cx="11389896" cy="675204"/>
          </a:xfrm>
        </p:spPr>
        <p:txBody>
          <a:bodyPr>
            <a:noAutofit/>
          </a:bodyPr>
          <a:lstStyle/>
          <a:p>
            <a:pPr fontAlgn="base">
              <a:spcAft>
                <a:spcPct val="0"/>
              </a:spcAft>
            </a:pPr>
            <a:r>
              <a:rPr lang="en-US" dirty="0"/>
              <a:t>Communication Reminders</a:t>
            </a:r>
          </a:p>
        </p:txBody>
      </p:sp>
    </p:spTree>
    <p:extLst>
      <p:ext uri="{BB962C8B-B14F-4D97-AF65-F5344CB8AC3E}">
        <p14:creationId xmlns:p14="http://schemas.microsoft.com/office/powerpoint/2010/main" val="2932577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 Scope</a:t>
            </a:r>
          </a:p>
        </p:txBody>
      </p:sp>
      <p:sp>
        <p:nvSpPr>
          <p:cNvPr id="3" name="Content Placeholder 2"/>
          <p:cNvSpPr>
            <a:spLocks noGrp="1"/>
          </p:cNvSpPr>
          <p:nvPr>
            <p:ph idx="1"/>
          </p:nvPr>
        </p:nvSpPr>
        <p:spPr>
          <a:xfrm>
            <a:off x="609599" y="950028"/>
            <a:ext cx="11277601" cy="5107872"/>
          </a:xfrm>
        </p:spPr>
        <p:txBody>
          <a:bodyPr/>
          <a:lstStyle/>
          <a:p>
            <a:r>
              <a:rPr lang="en-US" sz="3600" dirty="0"/>
              <a:t>Disciplined implementation of processes and procedures</a:t>
            </a:r>
          </a:p>
          <a:p>
            <a:r>
              <a:rPr lang="en-US" sz="3600" dirty="0"/>
              <a:t>Understanding of scope</a:t>
            </a:r>
          </a:p>
          <a:p>
            <a:r>
              <a:rPr lang="en-US" sz="3600" dirty="0"/>
              <a:t>Coordination with subs</a:t>
            </a:r>
          </a:p>
          <a:p>
            <a:r>
              <a:rPr lang="en-US" sz="3600" dirty="0"/>
              <a:t>Deliverables (reports, plans, specs, OPCC, etc.)</a:t>
            </a:r>
          </a:p>
          <a:p>
            <a:r>
              <a:rPr lang="en-US" sz="3600" dirty="0"/>
              <a:t>Perform internal quality management including control and assurance prior to submitting design deliverables to SAWS in accordance with the Quality Management Plan (QMP)</a:t>
            </a:r>
          </a:p>
        </p:txBody>
      </p:sp>
    </p:spTree>
    <p:extLst>
      <p:ext uri="{BB962C8B-B14F-4D97-AF65-F5344CB8AC3E}">
        <p14:creationId xmlns:p14="http://schemas.microsoft.com/office/powerpoint/2010/main" val="31742363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 Schedule</a:t>
            </a:r>
          </a:p>
        </p:txBody>
      </p:sp>
      <p:sp>
        <p:nvSpPr>
          <p:cNvPr id="3" name="Content Placeholder 2"/>
          <p:cNvSpPr>
            <a:spLocks noGrp="1"/>
          </p:cNvSpPr>
          <p:nvPr>
            <p:ph idx="1"/>
          </p:nvPr>
        </p:nvSpPr>
        <p:spPr>
          <a:xfrm>
            <a:off x="609599" y="950028"/>
            <a:ext cx="11277601" cy="5107872"/>
          </a:xfrm>
        </p:spPr>
        <p:txBody>
          <a:bodyPr/>
          <a:lstStyle/>
          <a:p>
            <a:pPr>
              <a:spcBef>
                <a:spcPts val="600"/>
              </a:spcBef>
            </a:pPr>
            <a:r>
              <a:rPr lang="en-US" sz="3600" dirty="0"/>
              <a:t>Right amount of time allocated</a:t>
            </a:r>
          </a:p>
          <a:p>
            <a:pPr>
              <a:spcBef>
                <a:spcPts val="600"/>
              </a:spcBef>
            </a:pPr>
            <a:r>
              <a:rPr lang="en-US" sz="3600" dirty="0"/>
              <a:t>Plan ahead</a:t>
            </a:r>
          </a:p>
          <a:p>
            <a:pPr>
              <a:spcBef>
                <a:spcPts val="600"/>
              </a:spcBef>
            </a:pPr>
            <a:r>
              <a:rPr lang="en-US" sz="3600" dirty="0"/>
              <a:t>QA/QC</a:t>
            </a:r>
          </a:p>
          <a:p>
            <a:pPr>
              <a:spcBef>
                <a:spcPts val="600"/>
              </a:spcBef>
            </a:pPr>
            <a:r>
              <a:rPr lang="en-US" sz="3600" dirty="0"/>
              <a:t>Alignment between schedule and importance of task</a:t>
            </a:r>
          </a:p>
          <a:p>
            <a:pPr>
              <a:spcBef>
                <a:spcPts val="600"/>
              </a:spcBef>
            </a:pPr>
            <a:endParaRPr lang="en-US" sz="3600" dirty="0"/>
          </a:p>
        </p:txBody>
      </p:sp>
    </p:spTree>
    <p:extLst>
      <p:ext uri="{BB962C8B-B14F-4D97-AF65-F5344CB8AC3E}">
        <p14:creationId xmlns:p14="http://schemas.microsoft.com/office/powerpoint/2010/main" val="24164942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Worrying about what we can control…</a:t>
            </a:r>
          </a:p>
        </p:txBody>
      </p:sp>
      <p:sp>
        <p:nvSpPr>
          <p:cNvPr id="4" name="Content Placeholder 1"/>
          <p:cNvSpPr>
            <a:spLocks noGrp="1"/>
          </p:cNvSpPr>
          <p:nvPr>
            <p:ph idx="1"/>
          </p:nvPr>
        </p:nvSpPr>
        <p:spPr>
          <a:xfrm>
            <a:off x="609599" y="949842"/>
            <a:ext cx="11242730" cy="5076385"/>
          </a:xfrm>
        </p:spPr>
        <p:txBody>
          <a:bodyPr/>
          <a:lstStyle/>
          <a:p>
            <a:pPr algn="just">
              <a:spcBef>
                <a:spcPts val="600"/>
              </a:spcBef>
            </a:pPr>
            <a:r>
              <a:rPr lang="en-US" sz="3600" dirty="0"/>
              <a:t>Sound and disciplined Project Management</a:t>
            </a:r>
          </a:p>
          <a:p>
            <a:pPr algn="just">
              <a:spcBef>
                <a:spcPts val="600"/>
              </a:spcBef>
            </a:pPr>
            <a:r>
              <a:rPr lang="en-US" sz="3600" dirty="0"/>
              <a:t>Communicate effectively</a:t>
            </a:r>
          </a:p>
          <a:p>
            <a:pPr algn="just">
              <a:spcBef>
                <a:spcPts val="600"/>
              </a:spcBef>
            </a:pPr>
            <a:r>
              <a:rPr lang="en-US" sz="3600" dirty="0"/>
              <a:t>Plan for success</a:t>
            </a:r>
          </a:p>
          <a:p>
            <a:pPr algn="just">
              <a:spcBef>
                <a:spcPts val="600"/>
              </a:spcBef>
            </a:pPr>
            <a:r>
              <a:rPr lang="en-US" sz="3600" dirty="0"/>
              <a:t>Emphasis on Quality, Completeness, and Clarity of Contract Documents</a:t>
            </a:r>
          </a:p>
          <a:p>
            <a:pPr algn="just">
              <a:spcBef>
                <a:spcPts val="600"/>
              </a:spcBef>
            </a:pPr>
            <a:r>
              <a:rPr lang="en-US" sz="3600" dirty="0"/>
              <a:t>Design and construction schedule</a:t>
            </a:r>
          </a:p>
          <a:p>
            <a:pPr algn="just">
              <a:spcBef>
                <a:spcPts val="600"/>
              </a:spcBef>
            </a:pPr>
            <a:r>
              <a:rPr lang="en-US" sz="3600" dirty="0"/>
              <a:t>QMP adherence</a:t>
            </a:r>
          </a:p>
          <a:p>
            <a:pPr algn="just">
              <a:spcBef>
                <a:spcPts val="600"/>
              </a:spcBef>
            </a:pPr>
            <a:r>
              <a:rPr lang="en-US" sz="3600" dirty="0"/>
              <a:t>QA/QC of sub-consultants’ work</a:t>
            </a:r>
          </a:p>
        </p:txBody>
      </p:sp>
    </p:spTree>
    <p:extLst>
      <p:ext uri="{BB962C8B-B14F-4D97-AF65-F5344CB8AC3E}">
        <p14:creationId xmlns:p14="http://schemas.microsoft.com/office/powerpoint/2010/main" val="563677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fontAlgn="base">
              <a:spcAft>
                <a:spcPct val="0"/>
              </a:spcAft>
            </a:pPr>
            <a:r>
              <a:rPr lang="en-US" dirty="0"/>
              <a:t>Oral Statements</a:t>
            </a:r>
          </a:p>
        </p:txBody>
      </p:sp>
      <p:sp>
        <p:nvSpPr>
          <p:cNvPr id="6" name="Rectangle 3"/>
          <p:cNvSpPr>
            <a:spLocks noGrp="1" noChangeArrowheads="1"/>
          </p:cNvSpPr>
          <p:nvPr>
            <p:ph idx="1"/>
          </p:nvPr>
        </p:nvSpPr>
        <p:spPr/>
        <p:txBody>
          <a:bodyPr/>
          <a:lstStyle/>
          <a:p>
            <a:pPr marL="0" indent="0" algn="just">
              <a:spcBef>
                <a:spcPts val="400"/>
              </a:spcBef>
              <a:buNone/>
            </a:pPr>
            <a:endParaRPr lang="en-US" dirty="0"/>
          </a:p>
          <a:p>
            <a:pPr marL="0" indent="0" algn="just">
              <a:buNone/>
            </a:pPr>
            <a:r>
              <a:rPr lang="en-US" sz="4000" dirty="0"/>
              <a:t>Oral statements or discussion during this Pre-Submittal Meeting will not be binding, nor will they change or affect the RFQ or the terms or conditions of the contract. Changes, if any will be addressed in writing only via an Addendum.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Worrying about what we can control…</a:t>
            </a:r>
          </a:p>
        </p:txBody>
      </p:sp>
      <p:sp>
        <p:nvSpPr>
          <p:cNvPr id="7" name="Content Placeholder 1"/>
          <p:cNvSpPr>
            <a:spLocks noGrp="1"/>
          </p:cNvSpPr>
          <p:nvPr>
            <p:ph idx="1"/>
          </p:nvPr>
        </p:nvSpPr>
        <p:spPr>
          <a:xfrm>
            <a:off x="609598" y="949843"/>
            <a:ext cx="11169114" cy="5076384"/>
          </a:xfrm>
        </p:spPr>
        <p:txBody>
          <a:bodyPr/>
          <a:lstStyle/>
          <a:p>
            <a:pPr algn="just">
              <a:spcBef>
                <a:spcPts val="600"/>
              </a:spcBef>
            </a:pPr>
            <a:r>
              <a:rPr lang="en-US" sz="3600" dirty="0"/>
              <a:t>Design review workshops at every milestone</a:t>
            </a:r>
          </a:p>
          <a:p>
            <a:pPr algn="just">
              <a:spcBef>
                <a:spcPts val="600"/>
              </a:spcBef>
            </a:pPr>
            <a:r>
              <a:rPr lang="en-US" sz="3600" dirty="0"/>
              <a:t>Site visits and walk-throughs</a:t>
            </a:r>
          </a:p>
          <a:p>
            <a:pPr algn="just">
              <a:spcBef>
                <a:spcPts val="600"/>
              </a:spcBef>
            </a:pPr>
            <a:r>
              <a:rPr lang="en-US" sz="3600" dirty="0"/>
              <a:t>Manage schedule to our advantage</a:t>
            </a:r>
          </a:p>
          <a:p>
            <a:pPr algn="just">
              <a:spcBef>
                <a:spcPts val="600"/>
              </a:spcBef>
            </a:pPr>
            <a:r>
              <a:rPr lang="en-US" sz="3600" dirty="0"/>
              <a:t>Timing</a:t>
            </a:r>
          </a:p>
          <a:p>
            <a:pPr algn="just">
              <a:spcBef>
                <a:spcPts val="600"/>
              </a:spcBef>
            </a:pPr>
            <a:r>
              <a:rPr lang="en-US" sz="3600" dirty="0"/>
              <a:t>Team effort</a:t>
            </a:r>
          </a:p>
          <a:p>
            <a:pPr algn="just">
              <a:spcBef>
                <a:spcPts val="600"/>
              </a:spcBef>
            </a:pPr>
            <a:r>
              <a:rPr lang="en-US" sz="3600" dirty="0"/>
              <a:t>Adhere to the process</a:t>
            </a:r>
          </a:p>
          <a:p>
            <a:pPr algn="just">
              <a:spcBef>
                <a:spcPts val="600"/>
              </a:spcBef>
            </a:pPr>
            <a:r>
              <a:rPr lang="en-US" sz="3600" i="1" dirty="0"/>
              <a:t>OPCCs are very important</a:t>
            </a:r>
          </a:p>
        </p:txBody>
      </p:sp>
    </p:spTree>
    <p:extLst>
      <p:ext uri="{BB962C8B-B14F-4D97-AF65-F5344CB8AC3E}">
        <p14:creationId xmlns:p14="http://schemas.microsoft.com/office/powerpoint/2010/main" val="99490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Scope</a:t>
            </a:r>
          </a:p>
        </p:txBody>
      </p:sp>
      <p:sp>
        <p:nvSpPr>
          <p:cNvPr id="3" name="Content Placeholder 2"/>
          <p:cNvSpPr>
            <a:spLocks noGrp="1"/>
          </p:cNvSpPr>
          <p:nvPr>
            <p:ph idx="1"/>
          </p:nvPr>
        </p:nvSpPr>
        <p:spPr>
          <a:xfrm>
            <a:off x="609599" y="950028"/>
            <a:ext cx="11125201" cy="5107872"/>
          </a:xfrm>
        </p:spPr>
        <p:txBody>
          <a:bodyPr/>
          <a:lstStyle/>
          <a:p>
            <a:r>
              <a:rPr lang="en-US" sz="3600" dirty="0"/>
              <a:t>SAWS anticipates awarding one or more work order type contracts encompassing one or more facilities to qualified consultants from this RFQ</a:t>
            </a:r>
          </a:p>
          <a:p>
            <a:r>
              <a:rPr lang="en-US" sz="3600" dirty="0"/>
              <a:t>Specific construction elements will be determined pending condition assessments of the dam(s)</a:t>
            </a:r>
          </a:p>
        </p:txBody>
      </p:sp>
    </p:spTree>
    <p:extLst>
      <p:ext uri="{BB962C8B-B14F-4D97-AF65-F5344CB8AC3E}">
        <p14:creationId xmlns:p14="http://schemas.microsoft.com/office/powerpoint/2010/main" val="14210390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Scope</a:t>
            </a:r>
            <a:endParaRPr lang="en-US" dirty="0">
              <a:solidFill>
                <a:schemeClr val="tx1"/>
              </a:solidFill>
            </a:endParaRPr>
          </a:p>
        </p:txBody>
      </p:sp>
      <p:sp>
        <p:nvSpPr>
          <p:cNvPr id="3" name="Content Placeholder 2">
            <a:extLst>
              <a:ext uri="{FF2B5EF4-FFF2-40B4-BE49-F238E27FC236}">
                <a16:creationId xmlns:a16="http://schemas.microsoft.com/office/drawing/2014/main" id="{2B6E7CA1-7F6E-4837-A349-52FBADEF7AF9}"/>
              </a:ext>
            </a:extLst>
          </p:cNvPr>
          <p:cNvSpPr>
            <a:spLocks noGrp="1"/>
          </p:cNvSpPr>
          <p:nvPr>
            <p:ph sz="half" idx="1"/>
          </p:nvPr>
        </p:nvSpPr>
        <p:spPr>
          <a:xfrm>
            <a:off x="609600" y="985737"/>
            <a:ext cx="5384800" cy="1448459"/>
          </a:xfrm>
        </p:spPr>
        <p:txBody>
          <a:bodyPr/>
          <a:lstStyle/>
          <a:p>
            <a:r>
              <a:rPr lang="en-US" dirty="0"/>
              <a:t>Otilla Dam is one dam identified by SAWS to be included as part of this project</a:t>
            </a:r>
          </a:p>
          <a:p>
            <a:endParaRPr lang="en-US" dirty="0"/>
          </a:p>
        </p:txBody>
      </p:sp>
      <p:pic>
        <p:nvPicPr>
          <p:cNvPr id="7" name="Picture 6">
            <a:extLst>
              <a:ext uri="{FF2B5EF4-FFF2-40B4-BE49-F238E27FC236}">
                <a16:creationId xmlns:a16="http://schemas.microsoft.com/office/drawing/2014/main" id="{F59256A8-DF46-4EA8-A736-223D1FE7EEC3}"/>
              </a:ext>
            </a:extLst>
          </p:cNvPr>
          <p:cNvPicPr/>
          <p:nvPr/>
        </p:nvPicPr>
        <p:blipFill>
          <a:blip r:embed="rId2" cstate="print">
            <a:extLst>
              <a:ext uri="{28A0092B-C50C-407E-A947-70E740481C1C}">
                <a14:useLocalDpi xmlns:a14="http://schemas.microsoft.com/office/drawing/2010/main" val="0"/>
              </a:ext>
            </a:extLst>
          </a:blip>
          <a:srcRect/>
          <a:stretch/>
        </p:blipFill>
        <p:spPr bwMode="auto">
          <a:xfrm>
            <a:off x="7283226" y="317311"/>
            <a:ext cx="4616165" cy="5798875"/>
          </a:xfrm>
          <a:prstGeom prst="rect">
            <a:avLst/>
          </a:prstGeom>
          <a:noFill/>
          <a:ln>
            <a:noFill/>
          </a:ln>
        </p:spPr>
      </p:pic>
      <p:pic>
        <p:nvPicPr>
          <p:cNvPr id="8" name="Picture 7" descr="A picture containing outdoor, tree, rock, nature&#10;&#10;Description automatically generated">
            <a:extLst>
              <a:ext uri="{FF2B5EF4-FFF2-40B4-BE49-F238E27FC236}">
                <a16:creationId xmlns:a16="http://schemas.microsoft.com/office/drawing/2014/main" id="{35B4A62D-1B0A-4F4D-8EF9-61AC5F506A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599" y="2434196"/>
            <a:ext cx="5166887" cy="3370667"/>
          </a:xfrm>
          <a:prstGeom prst="rect">
            <a:avLst/>
          </a:prstGeom>
        </p:spPr>
      </p:pic>
    </p:spTree>
    <p:extLst>
      <p:ext uri="{BB962C8B-B14F-4D97-AF65-F5344CB8AC3E}">
        <p14:creationId xmlns:p14="http://schemas.microsoft.com/office/powerpoint/2010/main" val="36943684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Scope</a:t>
            </a:r>
          </a:p>
        </p:txBody>
      </p:sp>
      <p:sp>
        <p:nvSpPr>
          <p:cNvPr id="3" name="Content Placeholder 2"/>
          <p:cNvSpPr>
            <a:spLocks noGrp="1"/>
          </p:cNvSpPr>
          <p:nvPr>
            <p:ph idx="1"/>
          </p:nvPr>
        </p:nvSpPr>
        <p:spPr>
          <a:xfrm>
            <a:off x="609599" y="950028"/>
            <a:ext cx="11125201" cy="5107872"/>
          </a:xfrm>
        </p:spPr>
        <p:txBody>
          <a:bodyPr/>
          <a:lstStyle/>
          <a:p>
            <a:r>
              <a:rPr lang="en-US" dirty="0"/>
              <a:t>Condition Assessment</a:t>
            </a:r>
          </a:p>
          <a:p>
            <a:r>
              <a:rPr lang="en-US" dirty="0"/>
              <a:t>Breach Analysis</a:t>
            </a:r>
          </a:p>
          <a:p>
            <a:r>
              <a:rPr lang="en-US" dirty="0"/>
              <a:t>Engineering studies/reports, including geotechnical investigation</a:t>
            </a:r>
          </a:p>
          <a:p>
            <a:r>
              <a:rPr lang="en-US" dirty="0"/>
              <a:t>Dam Hazard Classification</a:t>
            </a:r>
          </a:p>
          <a:p>
            <a:r>
              <a:rPr lang="en-US" dirty="0"/>
              <a:t>Identification and design of required and recommended improvements</a:t>
            </a:r>
          </a:p>
        </p:txBody>
      </p:sp>
    </p:spTree>
    <p:extLst>
      <p:ext uri="{BB962C8B-B14F-4D97-AF65-F5344CB8AC3E}">
        <p14:creationId xmlns:p14="http://schemas.microsoft.com/office/powerpoint/2010/main" val="18660354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Scope</a:t>
            </a:r>
          </a:p>
        </p:txBody>
      </p:sp>
      <p:sp>
        <p:nvSpPr>
          <p:cNvPr id="3" name="Content Placeholder 2"/>
          <p:cNvSpPr>
            <a:spLocks noGrp="1"/>
          </p:cNvSpPr>
          <p:nvPr>
            <p:ph idx="1"/>
          </p:nvPr>
        </p:nvSpPr>
        <p:spPr>
          <a:xfrm>
            <a:off x="609599" y="950028"/>
            <a:ext cx="11125201" cy="5107872"/>
          </a:xfrm>
        </p:spPr>
        <p:txBody>
          <a:bodyPr/>
          <a:lstStyle/>
          <a:p>
            <a:r>
              <a:rPr lang="en-US" dirty="0"/>
              <a:t>Milestones</a:t>
            </a:r>
          </a:p>
          <a:p>
            <a:pPr lvl="1"/>
            <a:r>
              <a:rPr lang="en-US" sz="2600" dirty="0"/>
              <a:t>Dam Assessment and 10% Design Phase</a:t>
            </a:r>
          </a:p>
          <a:p>
            <a:pPr lvl="1"/>
            <a:r>
              <a:rPr lang="en-US" sz="2600" dirty="0"/>
              <a:t>30% Design</a:t>
            </a:r>
          </a:p>
          <a:p>
            <a:pPr lvl="1"/>
            <a:r>
              <a:rPr lang="en-US" sz="2600" dirty="0"/>
              <a:t>60% Design</a:t>
            </a:r>
          </a:p>
          <a:p>
            <a:pPr lvl="1"/>
            <a:r>
              <a:rPr lang="en-US" sz="2600" dirty="0"/>
              <a:t>90% Design</a:t>
            </a:r>
          </a:p>
          <a:p>
            <a:pPr lvl="1"/>
            <a:r>
              <a:rPr lang="en-US" sz="2600" dirty="0"/>
              <a:t>100% Design and Bid Phase</a:t>
            </a:r>
          </a:p>
          <a:p>
            <a:pPr lvl="1"/>
            <a:r>
              <a:rPr lang="en-US" sz="2600" dirty="0"/>
              <a:t>Construction Phase</a:t>
            </a:r>
          </a:p>
          <a:p>
            <a:r>
              <a:rPr lang="en-US" sz="2600" dirty="0"/>
              <a:t>Prepare Engineer’s OPCC at each milestone</a:t>
            </a:r>
          </a:p>
          <a:p>
            <a:pPr marL="694944" lvl="1" indent="-347472" algn="just"/>
            <a:r>
              <a:rPr lang="en-US" sz="2400" b="0" i="1" u="none" strike="noStrike" baseline="0" dirty="0">
                <a:latin typeface="Times New Roman" panose="02020603050405020304" pitchFamily="18" charset="0"/>
              </a:rPr>
              <a:t>Cost estimate shall be a Class 3/2/1 Estimate as described in the Association of the Advancement of Cost Engineering (AACE) Recommended Practice No. 17R-97 and 56R-08</a:t>
            </a:r>
            <a:endParaRPr lang="en-US" sz="2400" i="1" dirty="0"/>
          </a:p>
        </p:txBody>
      </p:sp>
    </p:spTree>
    <p:extLst>
      <p:ext uri="{BB962C8B-B14F-4D97-AF65-F5344CB8AC3E}">
        <p14:creationId xmlns:p14="http://schemas.microsoft.com/office/powerpoint/2010/main" val="17165075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09599" y="1234440"/>
            <a:ext cx="10937967" cy="4232784"/>
          </a:xfrm>
        </p:spPr>
        <p:txBody>
          <a:bodyPr/>
          <a:lstStyle/>
          <a:p>
            <a:pPr marL="0" indent="0">
              <a:buNone/>
            </a:pPr>
            <a:r>
              <a:rPr lang="en-US" dirty="0"/>
              <a:t>Must be submitted in writing by May 24, 2022 by 4:00 P.M. via e-mail to:</a:t>
            </a:r>
          </a:p>
          <a:p>
            <a:pPr marL="0" indent="0">
              <a:buNone/>
            </a:pPr>
            <a:endParaRPr lang="en-US" sz="2400" dirty="0"/>
          </a:p>
          <a:p>
            <a:pPr marL="0" indent="0" algn="ctr">
              <a:buNone/>
            </a:pPr>
            <a:r>
              <a:rPr lang="en-US" b="1" dirty="0"/>
              <a:t>Susan Rodriquez</a:t>
            </a:r>
          </a:p>
          <a:p>
            <a:pPr marL="0" indent="0" algn="ctr">
              <a:buNone/>
            </a:pPr>
            <a:r>
              <a:rPr lang="en-US" dirty="0"/>
              <a:t>Contract Administration Department</a:t>
            </a:r>
          </a:p>
          <a:p>
            <a:pPr marL="0" indent="0" algn="ctr">
              <a:buNone/>
            </a:pPr>
            <a:r>
              <a:rPr lang="en-US" dirty="0"/>
              <a:t>San Antonio Water System</a:t>
            </a:r>
          </a:p>
          <a:p>
            <a:pPr marL="0" indent="0" algn="ctr">
              <a:buNone/>
            </a:pPr>
            <a:r>
              <a:rPr lang="en-US" dirty="0">
                <a:hlinkClick r:id="rId3"/>
              </a:rPr>
              <a:t>Susan.Rodriquez@saws.org</a:t>
            </a:r>
            <a:endParaRPr lang="en-US" dirty="0"/>
          </a:p>
        </p:txBody>
      </p:sp>
      <p:sp>
        <p:nvSpPr>
          <p:cNvPr id="3" name="Title 4"/>
          <p:cNvSpPr>
            <a:spLocks noGrp="1"/>
          </p:cNvSpPr>
          <p:nvPr>
            <p:ph type="title"/>
          </p:nvPr>
        </p:nvSpPr>
        <p:spPr>
          <a:xfrm>
            <a:off x="609599" y="274638"/>
            <a:ext cx="11389896" cy="675204"/>
          </a:xfrm>
        </p:spPr>
        <p:txBody>
          <a:bodyPr/>
          <a:lstStyle/>
          <a:p>
            <a:pPr fontAlgn="base">
              <a:spcAft>
                <a:spcPct val="0"/>
              </a:spcAft>
            </a:pPr>
            <a:r>
              <a:rPr lang="en-US" dirty="0"/>
              <a:t>Questions</a:t>
            </a:r>
          </a:p>
        </p:txBody>
      </p:sp>
    </p:spTree>
    <p:extLst>
      <p:ext uri="{BB962C8B-B14F-4D97-AF65-F5344CB8AC3E}">
        <p14:creationId xmlns:p14="http://schemas.microsoft.com/office/powerpoint/2010/main" val="1342708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t>Agenda</a:t>
            </a:r>
          </a:p>
        </p:txBody>
      </p:sp>
      <p:sp>
        <p:nvSpPr>
          <p:cNvPr id="6" name="Rectangle 3"/>
          <p:cNvSpPr>
            <a:spLocks noGrp="1" noChangeArrowheads="1"/>
          </p:cNvSpPr>
          <p:nvPr>
            <p:ph idx="1"/>
          </p:nvPr>
        </p:nvSpPr>
        <p:spPr>
          <a:xfrm>
            <a:off x="609599" y="1015705"/>
            <a:ext cx="11138264" cy="3765302"/>
          </a:xfrm>
        </p:spPr>
        <p:txBody>
          <a:bodyPr numCol="2"/>
          <a:lstStyle/>
          <a:p>
            <a:r>
              <a:rPr lang="en-US" dirty="0"/>
              <a:t>Objective</a:t>
            </a:r>
          </a:p>
          <a:p>
            <a:r>
              <a:rPr lang="en-US" dirty="0"/>
              <a:t>SMWB Requirements</a:t>
            </a:r>
          </a:p>
          <a:p>
            <a:r>
              <a:rPr lang="en-US" dirty="0"/>
              <a:t>Selection Process</a:t>
            </a:r>
          </a:p>
          <a:p>
            <a:r>
              <a:rPr lang="en-US" dirty="0"/>
              <a:t>Evaluation Criteria</a:t>
            </a:r>
          </a:p>
          <a:p>
            <a:r>
              <a:rPr lang="en-US" dirty="0"/>
              <a:t>Submission Reminders</a:t>
            </a:r>
          </a:p>
          <a:p>
            <a:r>
              <a:rPr lang="en-US" dirty="0"/>
              <a:t>Key Dates</a:t>
            </a:r>
          </a:p>
          <a:p>
            <a:r>
              <a:rPr lang="en-US" dirty="0"/>
              <a:t>Submittal Deadline</a:t>
            </a:r>
          </a:p>
          <a:p>
            <a:r>
              <a:rPr lang="en-US" dirty="0"/>
              <a:t>Communication Reminders</a:t>
            </a:r>
          </a:p>
          <a:p>
            <a:r>
              <a:rPr lang="en-US" dirty="0"/>
              <a:t>Background</a:t>
            </a:r>
          </a:p>
          <a:p>
            <a:r>
              <a:rPr lang="en-US" dirty="0"/>
              <a:t>Project Scope</a:t>
            </a:r>
          </a:p>
          <a:p>
            <a:r>
              <a:rPr lang="en-US" dirty="0"/>
              <a:t>Questions</a:t>
            </a:r>
          </a:p>
        </p:txBody>
      </p:sp>
    </p:spTree>
    <p:extLst>
      <p:ext uri="{BB962C8B-B14F-4D97-AF65-F5344CB8AC3E}">
        <p14:creationId xmlns:p14="http://schemas.microsoft.com/office/powerpoint/2010/main" val="27518342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92677" y="275154"/>
            <a:ext cx="11181787" cy="675204"/>
          </a:xfrm>
        </p:spPr>
        <p:txBody>
          <a:bodyPr>
            <a:noAutofit/>
          </a:bodyPr>
          <a:lstStyle/>
          <a:p>
            <a:r>
              <a:rPr lang="en-US" dirty="0"/>
              <a:t>Objective</a:t>
            </a:r>
          </a:p>
        </p:txBody>
      </p:sp>
      <p:sp>
        <p:nvSpPr>
          <p:cNvPr id="6" name="Content Placeholder 5"/>
          <p:cNvSpPr>
            <a:spLocks noGrp="1"/>
          </p:cNvSpPr>
          <p:nvPr>
            <p:ph idx="1"/>
          </p:nvPr>
        </p:nvSpPr>
        <p:spPr>
          <a:xfrm>
            <a:off x="592677" y="1058994"/>
            <a:ext cx="11285814" cy="5054423"/>
          </a:xfrm>
        </p:spPr>
        <p:txBody>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prstClr val="black">
                    <a:lumMod val="65000"/>
                    <a:lumOff val="35000"/>
                  </a:prstClr>
                </a:solidFill>
                <a:effectLst/>
                <a:uLnTx/>
                <a:uFillTx/>
                <a:latin typeface="Gill Sans MT" panose="020B0502020104020203" pitchFamily="34" charset="0"/>
                <a:ea typeface="+mn-ea"/>
                <a:cs typeface="+mn-cs"/>
              </a:rPr>
              <a:t>SAWS is requesting Statements of Qualifications from interested firms in connection with the Dam Improvements Project, which will require the scope of services to be performed by a qualified professional engineering firm</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a:solidFill>
                  <a:prstClr val="black">
                    <a:lumMod val="65000"/>
                    <a:lumOff val="35000"/>
                  </a:prstClr>
                </a:solidFill>
              </a:rPr>
              <a:t>SAWS owns multiple dams in San Antonio and the intention of this project is to assess existing conditions, determine dam hazard classification(s), and identify and implement required improvements to ensure safety and compliance with all applicable regulatory requirements</a:t>
            </a:r>
            <a:endParaRPr kumimoji="0" lang="en-US" sz="2800" b="0" i="0" u="none" strike="noStrike" kern="1200" cap="none" spc="0" normalizeH="0" baseline="0" noProof="0" dirty="0">
              <a:ln>
                <a:noFill/>
              </a:ln>
              <a:solidFill>
                <a:prstClr val="black">
                  <a:lumMod val="65000"/>
                  <a:lumOff val="35000"/>
                </a:prstClr>
              </a:solidFill>
              <a:effectLst/>
              <a:uLnTx/>
              <a:uFillTx/>
              <a:latin typeface="Gill Sans MT" panose="020B0502020104020203"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a:solidFill>
                  <a:prstClr val="black">
                    <a:lumMod val="65000"/>
                    <a:lumOff val="35000"/>
                  </a:prstClr>
                </a:solidFill>
              </a:rPr>
              <a:t>Required engineering services include: planning,</a:t>
            </a:r>
            <a:r>
              <a:rPr kumimoji="0" lang="en-US" sz="2800" b="0" i="0" u="none" strike="noStrike" kern="1200" cap="none" spc="0" normalizeH="0" baseline="0" noProof="0" dirty="0">
                <a:ln>
                  <a:noFill/>
                </a:ln>
                <a:solidFill>
                  <a:prstClr val="black">
                    <a:lumMod val="65000"/>
                    <a:lumOff val="35000"/>
                  </a:prstClr>
                </a:solidFill>
                <a:effectLst/>
                <a:uLnTx/>
                <a:uFillTx/>
                <a:latin typeface="Gill Sans MT" panose="020B0502020104020203" pitchFamily="34" charset="0"/>
                <a:ea typeface="+mn-ea"/>
                <a:cs typeface="+mn-cs"/>
              </a:rPr>
              <a:t> evaluations, studies, reports, preliminary engineering, design, bid, construction, start-up/commissioning, and overall project management services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Aspirational SMWB Goal</a:t>
            </a:r>
          </a:p>
        </p:txBody>
      </p:sp>
      <p:sp>
        <p:nvSpPr>
          <p:cNvPr id="2" name="TextBox 1"/>
          <p:cNvSpPr txBox="1"/>
          <p:nvPr/>
        </p:nvSpPr>
        <p:spPr>
          <a:xfrm>
            <a:off x="767634" y="5452110"/>
            <a:ext cx="10273746" cy="523220"/>
          </a:xfrm>
          <a:prstGeom prst="rect">
            <a:avLst/>
          </a:prstGeom>
          <a:noFill/>
        </p:spPr>
        <p:txBody>
          <a:bodyPr wrap="square" rtlCol="0">
            <a:spAutoFit/>
          </a:bodyPr>
          <a:lstStyle/>
          <a:p>
            <a:pPr>
              <a:buNone/>
            </a:pPr>
            <a:r>
              <a:rPr lang="en-US" sz="2800" dirty="0">
                <a:solidFill>
                  <a:schemeClr val="tx1">
                    <a:lumMod val="65000"/>
                    <a:lumOff val="35000"/>
                  </a:schemeClr>
                </a:solidFill>
                <a:latin typeface="Gill Sans MT" panose="020B0502020104020203" pitchFamily="34" charset="0"/>
                <a:cs typeface="Calibri" panose="020F0502020204030204" pitchFamily="34" charset="0"/>
              </a:rPr>
              <a:t>* 40% of the value of the contract.</a:t>
            </a:r>
          </a:p>
        </p:txBody>
      </p:sp>
      <p:graphicFrame>
        <p:nvGraphicFramePr>
          <p:cNvPr id="5" name="Table 5">
            <a:extLst>
              <a:ext uri="{FF2B5EF4-FFF2-40B4-BE49-F238E27FC236}">
                <a16:creationId xmlns:a16="http://schemas.microsoft.com/office/drawing/2014/main" id="{0CC736D6-1023-4D5F-8AD5-809C84F159F9}"/>
              </a:ext>
            </a:extLst>
          </p:cNvPr>
          <p:cNvGraphicFramePr>
            <a:graphicFrameLocks noGrp="1"/>
          </p:cNvGraphicFramePr>
          <p:nvPr>
            <p:extLst>
              <p:ext uri="{D42A27DB-BD31-4B8C-83A1-F6EECF244321}">
                <p14:modId xmlns:p14="http://schemas.microsoft.com/office/powerpoint/2010/main" val="2846665853"/>
              </p:ext>
            </p:extLst>
          </p:nvPr>
        </p:nvGraphicFramePr>
        <p:xfrm>
          <a:off x="1673497" y="1600776"/>
          <a:ext cx="8845005" cy="3200400"/>
        </p:xfrm>
        <a:graphic>
          <a:graphicData uri="http://schemas.openxmlformats.org/drawingml/2006/table">
            <a:tbl>
              <a:tblPr firstRow="1" bandRow="1">
                <a:tableStyleId>{D7AC3CCA-C797-4891-BE02-D94E43425B78}</a:tableStyleId>
              </a:tblPr>
              <a:tblGrid>
                <a:gridCol w="3274423">
                  <a:extLst>
                    <a:ext uri="{9D8B030D-6E8A-4147-A177-3AD203B41FA5}">
                      <a16:colId xmlns:a16="http://schemas.microsoft.com/office/drawing/2014/main" val="1721497618"/>
                    </a:ext>
                  </a:extLst>
                </a:gridCol>
                <a:gridCol w="2861249">
                  <a:extLst>
                    <a:ext uri="{9D8B030D-6E8A-4147-A177-3AD203B41FA5}">
                      <a16:colId xmlns:a16="http://schemas.microsoft.com/office/drawing/2014/main" val="3339856446"/>
                    </a:ext>
                  </a:extLst>
                </a:gridCol>
                <a:gridCol w="2709333">
                  <a:extLst>
                    <a:ext uri="{9D8B030D-6E8A-4147-A177-3AD203B41FA5}">
                      <a16:colId xmlns:a16="http://schemas.microsoft.com/office/drawing/2014/main" val="3757187805"/>
                    </a:ext>
                  </a:extLst>
                </a:gridCol>
              </a:tblGrid>
              <a:tr h="1828800">
                <a:tc>
                  <a:txBody>
                    <a:bodyPr/>
                    <a:lstStyle/>
                    <a:p>
                      <a:pPr algn="ctr"/>
                      <a:r>
                        <a:rPr lang="en-US" sz="3200" dirty="0">
                          <a:solidFill>
                            <a:schemeClr val="tx1">
                              <a:lumMod val="65000"/>
                              <a:lumOff val="35000"/>
                            </a:schemeClr>
                          </a:solidFill>
                          <a:latin typeface="Gill Sans MT" panose="020B0502020104020203" pitchFamily="34" charset="0"/>
                        </a:rPr>
                        <a:t>Industry</a:t>
                      </a:r>
                    </a:p>
                  </a:txBody>
                  <a:tcPr anchor="ctr"/>
                </a:tc>
                <a:tc>
                  <a:txBody>
                    <a:bodyPr/>
                    <a:lstStyle/>
                    <a:p>
                      <a:pPr algn="ctr"/>
                      <a:r>
                        <a:rPr lang="en-US" sz="3200" dirty="0">
                          <a:solidFill>
                            <a:schemeClr val="tx1">
                              <a:lumMod val="65000"/>
                              <a:lumOff val="35000"/>
                            </a:schemeClr>
                          </a:solidFill>
                          <a:latin typeface="Gill Sans MT" panose="020B0502020104020203" pitchFamily="34" charset="0"/>
                        </a:rPr>
                        <a:t>Aspirational SMWB Goal</a:t>
                      </a:r>
                    </a:p>
                  </a:txBody>
                  <a:tcPr anchor="ctr"/>
                </a:tc>
                <a:tc>
                  <a:txBody>
                    <a:bodyPr/>
                    <a:lstStyle/>
                    <a:p>
                      <a:pPr algn="ctr"/>
                      <a:r>
                        <a:rPr lang="en-US" sz="3200" dirty="0">
                          <a:solidFill>
                            <a:schemeClr val="tx1">
                              <a:lumMod val="65000"/>
                              <a:lumOff val="35000"/>
                            </a:schemeClr>
                          </a:solidFill>
                          <a:latin typeface="Gill Sans MT" panose="020B0502020104020203" pitchFamily="34" charset="0"/>
                        </a:rPr>
                        <a:t>Description</a:t>
                      </a:r>
                    </a:p>
                  </a:txBody>
                  <a:tcPr anchor="ctr"/>
                </a:tc>
                <a:extLst>
                  <a:ext uri="{0D108BD9-81ED-4DB2-BD59-A6C34878D82A}">
                    <a16:rowId xmlns:a16="http://schemas.microsoft.com/office/drawing/2014/main" val="562764353"/>
                  </a:ext>
                </a:extLst>
              </a:tr>
              <a:tr h="370840">
                <a:tc>
                  <a:txBody>
                    <a:bodyPr/>
                    <a:lstStyle/>
                    <a:p>
                      <a:pPr algn="l"/>
                      <a:r>
                        <a:rPr lang="en-US" sz="2800" dirty="0">
                          <a:solidFill>
                            <a:schemeClr val="tx1">
                              <a:lumMod val="65000"/>
                              <a:lumOff val="35000"/>
                            </a:schemeClr>
                          </a:solidFill>
                          <a:latin typeface="Gill Sans MT" panose="020B0502020104020203" pitchFamily="34" charset="0"/>
                        </a:rPr>
                        <a:t>Engineering and Other Professional Services</a:t>
                      </a:r>
                    </a:p>
                  </a:txBody>
                  <a:tcPr anchor="ctr"/>
                </a:tc>
                <a:tc>
                  <a:txBody>
                    <a:bodyPr/>
                    <a:lstStyle/>
                    <a:p>
                      <a:pPr algn="ctr"/>
                      <a:r>
                        <a:rPr lang="en-US" sz="2800" dirty="0">
                          <a:solidFill>
                            <a:schemeClr val="tx1">
                              <a:lumMod val="65000"/>
                              <a:lumOff val="35000"/>
                            </a:schemeClr>
                          </a:solidFill>
                          <a:latin typeface="Gill Sans MT" panose="020B0502020104020203" pitchFamily="34" charset="0"/>
                        </a:rPr>
                        <a:t>40% *</a:t>
                      </a:r>
                    </a:p>
                  </a:txBody>
                  <a:tcPr anchor="ctr"/>
                </a:tc>
                <a:tc>
                  <a:txBody>
                    <a:bodyPr/>
                    <a:lstStyle/>
                    <a:p>
                      <a:pPr algn="ctr"/>
                      <a:r>
                        <a:rPr lang="en-US" sz="2800" dirty="0">
                          <a:solidFill>
                            <a:schemeClr val="tx1">
                              <a:lumMod val="65000"/>
                              <a:lumOff val="35000"/>
                            </a:schemeClr>
                          </a:solidFill>
                          <a:latin typeface="Gill Sans MT" panose="020B0502020104020203" pitchFamily="34" charset="0"/>
                        </a:rPr>
                        <a:t>Points assessed on tiered scale</a:t>
                      </a:r>
                    </a:p>
                  </a:txBody>
                  <a:tcPr anchor="ctr"/>
                </a:tc>
                <a:extLst>
                  <a:ext uri="{0D108BD9-81ED-4DB2-BD59-A6C34878D82A}">
                    <a16:rowId xmlns:a16="http://schemas.microsoft.com/office/drawing/2014/main" val="4061802215"/>
                  </a:ext>
                </a:extLst>
              </a:tr>
            </a:tbl>
          </a:graphicData>
        </a:graphic>
      </p:graphicFrame>
    </p:spTree>
    <p:extLst>
      <p:ext uri="{BB962C8B-B14F-4D97-AF65-F5344CB8AC3E}">
        <p14:creationId xmlns:p14="http://schemas.microsoft.com/office/powerpoint/2010/main" val="1246208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p:cNvSpPr>
            <a:spLocks noGrp="1"/>
          </p:cNvSpPr>
          <p:nvPr>
            <p:ph idx="1"/>
          </p:nvPr>
        </p:nvSpPr>
        <p:spPr>
          <a:xfrm>
            <a:off x="609599" y="1171575"/>
            <a:ext cx="10972800" cy="4660446"/>
          </a:xfrm>
        </p:spPr>
        <p:txBody>
          <a:bodyPr/>
          <a:lstStyle/>
          <a:p>
            <a:pPr fontAlgn="auto">
              <a:spcBef>
                <a:spcPts val="0"/>
              </a:spcBef>
              <a:spcAft>
                <a:spcPts val="0"/>
              </a:spcAft>
            </a:pPr>
            <a:r>
              <a:rPr lang="en-US" dirty="0"/>
              <a:t>SMWB Certification accepted from the following entities:</a:t>
            </a:r>
          </a:p>
          <a:p>
            <a:pPr lvl="1">
              <a:spcBef>
                <a:spcPts val="0"/>
              </a:spcBef>
            </a:pPr>
            <a:r>
              <a:rPr lang="en-US" sz="2400" dirty="0"/>
              <a:t>South Central Texas Regional Certification Agency (SBE, MBE, WBE)</a:t>
            </a:r>
          </a:p>
          <a:p>
            <a:pPr lvl="1">
              <a:spcBef>
                <a:spcPts val="0"/>
              </a:spcBef>
            </a:pPr>
            <a:r>
              <a:rPr lang="en-US" sz="2400" dirty="0"/>
              <a:t>Texas H.U.B.</a:t>
            </a:r>
          </a:p>
          <a:p>
            <a:pPr lvl="1">
              <a:spcBef>
                <a:spcPts val="0"/>
              </a:spcBef>
            </a:pPr>
            <a:endParaRPr lang="en-US" sz="2400" dirty="0"/>
          </a:p>
          <a:p>
            <a:pPr marL="400050" fontAlgn="auto">
              <a:spcBef>
                <a:spcPts val="0"/>
              </a:spcBef>
              <a:spcAft>
                <a:spcPts val="0"/>
              </a:spcAft>
            </a:pPr>
            <a:r>
              <a:rPr lang="en-US" dirty="0"/>
              <a:t>RFQ Scoring:</a:t>
            </a:r>
          </a:p>
          <a:p>
            <a:pPr marL="800100" lvl="1">
              <a:spcBef>
                <a:spcPts val="0"/>
              </a:spcBef>
            </a:pPr>
            <a:r>
              <a:rPr lang="en-US" sz="2400" dirty="0"/>
              <a:t>Local Office</a:t>
            </a:r>
          </a:p>
          <a:p>
            <a:pPr marL="800100" lvl="1">
              <a:spcBef>
                <a:spcPts val="0"/>
              </a:spcBef>
            </a:pPr>
            <a:r>
              <a:rPr lang="en-US" sz="2400" dirty="0"/>
              <a:t>Small Business Enterprise (SBE) certification required for all SMWB firms, including Minority and Woman-owned businesses.</a:t>
            </a:r>
          </a:p>
          <a:p>
            <a:pPr marL="803275" lvl="1" indent="0">
              <a:spcBef>
                <a:spcPts val="0"/>
              </a:spcBef>
              <a:buNone/>
            </a:pPr>
            <a:endParaRPr lang="en-US" sz="2400" dirty="0"/>
          </a:p>
          <a:p>
            <a:pPr marL="800100" lvl="1">
              <a:spcBef>
                <a:spcPts val="0"/>
              </a:spcBef>
            </a:pPr>
            <a:r>
              <a:rPr lang="en-US" sz="2400" dirty="0"/>
              <a:t>Need lists of SCTRCA-certified firms? Please contact the SMWVB Program Manager at </a:t>
            </a:r>
            <a:r>
              <a:rPr lang="en-US" sz="2400" dirty="0">
                <a:hlinkClick r:id="rId2"/>
              </a:rPr>
              <a:t>marisol.robles@saws.org</a:t>
            </a:r>
            <a:r>
              <a:rPr lang="en-US" sz="2400" dirty="0"/>
              <a:t> with the scopes of work you intend to subcontract.</a:t>
            </a:r>
          </a:p>
          <a:p>
            <a:pPr marL="514350" lvl="1" indent="0">
              <a:spcBef>
                <a:spcPts val="0"/>
              </a:spcBef>
              <a:buNone/>
            </a:pPr>
            <a:endParaRPr lang="en-US" sz="2400" dirty="0"/>
          </a:p>
        </p:txBody>
      </p:sp>
      <p:sp>
        <p:nvSpPr>
          <p:cNvPr id="3" name="Title 2"/>
          <p:cNvSpPr>
            <a:spLocks noGrp="1"/>
          </p:cNvSpPr>
          <p:nvPr>
            <p:ph type="title"/>
          </p:nvPr>
        </p:nvSpPr>
        <p:spPr/>
        <p:txBody>
          <a:bodyPr/>
          <a:lstStyle/>
          <a:p>
            <a:r>
              <a:rPr lang="en-US" dirty="0"/>
              <a:t>SMWB Requirements</a:t>
            </a:r>
          </a:p>
        </p:txBody>
      </p:sp>
    </p:spTree>
    <p:extLst>
      <p:ext uri="{BB962C8B-B14F-4D97-AF65-F5344CB8AC3E}">
        <p14:creationId xmlns:p14="http://schemas.microsoft.com/office/powerpoint/2010/main" val="1650320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93177"/>
            <a:ext cx="10972800" cy="1150880"/>
          </a:xfrm>
        </p:spPr>
        <p:txBody>
          <a:bodyPr>
            <a:normAutofit/>
          </a:bodyPr>
          <a:lstStyle/>
          <a:p>
            <a:r>
              <a:rPr lang="en-US" sz="3200" b="1" dirty="0">
                <a:solidFill>
                  <a:schemeClr val="bg1">
                    <a:lumMod val="50000"/>
                  </a:schemeClr>
                </a:solidFill>
                <a:latin typeface="Gill Sans MT" panose="020B0502020104020203" pitchFamily="34" charset="0"/>
                <a:cs typeface="Calibri" panose="020F0502020204030204" pitchFamily="34" charset="0"/>
              </a:rPr>
              <a:t>Post Award: Subcontractor Payment &amp; Utilization Reporting (S.P.U.R.) System</a:t>
            </a:r>
            <a:endParaRPr lang="en-US" sz="3200" dirty="0">
              <a:solidFill>
                <a:schemeClr val="bg1">
                  <a:lumMod val="50000"/>
                </a:schemeClr>
              </a:solidFill>
              <a:latin typeface="Gill Sans MT" panose="020B0502020104020203" pitchFamily="34" charset="0"/>
              <a:cs typeface="Calibri" panose="020F0502020204030204" pitchFamily="34" charset="0"/>
            </a:endParaRPr>
          </a:p>
        </p:txBody>
      </p:sp>
      <p:sp>
        <p:nvSpPr>
          <p:cNvPr id="3" name="Subtitle 2"/>
          <p:cNvSpPr>
            <a:spLocks noGrp="1"/>
          </p:cNvSpPr>
          <p:nvPr>
            <p:ph type="subTitle" idx="1"/>
          </p:nvPr>
        </p:nvSpPr>
        <p:spPr>
          <a:xfrm>
            <a:off x="2535307" y="1344057"/>
            <a:ext cx="6930887" cy="525141"/>
          </a:xfrm>
        </p:spPr>
        <p:txBody>
          <a:bodyPr/>
          <a:lstStyle/>
          <a:p>
            <a:r>
              <a:rPr lang="en-US" b="1" dirty="0">
                <a:solidFill>
                  <a:srgbClr val="7030A0"/>
                </a:solidFill>
                <a:latin typeface="Gill Sans MT" panose="020B0502020104020203" pitchFamily="34" charset="0"/>
                <a:hlinkClick r:id="rId2"/>
              </a:rPr>
              <a:t>WWW.SAWS.SMWBE.COM</a:t>
            </a:r>
            <a:r>
              <a:rPr lang="en-US" b="1" dirty="0">
                <a:solidFill>
                  <a:srgbClr val="7030A0"/>
                </a:solidFill>
                <a:latin typeface="Gill Sans MT" panose="020B0502020104020203" pitchFamily="34" charset="0"/>
              </a:rPr>
              <a:t> </a:t>
            </a:r>
          </a:p>
          <a:p>
            <a:endParaRPr lang="en-US" dirty="0"/>
          </a:p>
        </p:txBody>
      </p:sp>
      <p:pic>
        <p:nvPicPr>
          <p:cNvPr id="4" name="Content Placeholder 4"/>
          <p:cNvPicPr>
            <a:picLocks noChangeAspect="1"/>
          </p:cNvPicPr>
          <p:nvPr/>
        </p:nvPicPr>
        <p:blipFill rotWithShape="1">
          <a:blip r:embed="rId3"/>
          <a:srcRect t="-1988" b="10518"/>
          <a:stretch/>
        </p:blipFill>
        <p:spPr>
          <a:xfrm>
            <a:off x="617221" y="1836094"/>
            <a:ext cx="7358380" cy="4208145"/>
          </a:xfrm>
          <a:prstGeom prst="rect">
            <a:avLst/>
          </a:prstGeom>
        </p:spPr>
      </p:pic>
      <p:sp>
        <p:nvSpPr>
          <p:cNvPr id="5" name="TextBox 4">
            <a:extLst>
              <a:ext uri="{FF2B5EF4-FFF2-40B4-BE49-F238E27FC236}">
                <a16:creationId xmlns:a16="http://schemas.microsoft.com/office/drawing/2014/main" id="{898EBE68-DD81-493A-A734-77362D73FD3F}"/>
              </a:ext>
            </a:extLst>
          </p:cNvPr>
          <p:cNvSpPr txBox="1"/>
          <p:nvPr/>
        </p:nvSpPr>
        <p:spPr>
          <a:xfrm>
            <a:off x="8186057" y="1606627"/>
            <a:ext cx="3794034" cy="3736407"/>
          </a:xfrm>
          <a:prstGeom prst="rect">
            <a:avLst/>
          </a:prstGeom>
          <a:noFill/>
        </p:spPr>
        <p:txBody>
          <a:bodyPr wrap="square" rtlCol="0">
            <a:spAutoFit/>
          </a:bodyPr>
          <a:lstStyle/>
          <a:p>
            <a:pPr marL="347472" indent="-347472">
              <a:spcBef>
                <a:spcPts val="600"/>
              </a:spcBef>
            </a:pPr>
            <a:r>
              <a:rPr lang="en-US" sz="3200" dirty="0">
                <a:solidFill>
                  <a:schemeClr val="tx1">
                    <a:lumMod val="65000"/>
                    <a:lumOff val="35000"/>
                  </a:schemeClr>
                </a:solidFill>
                <a:latin typeface="Gill Sans MT" panose="020B0502020104020203" pitchFamily="34" charset="0"/>
                <a:cs typeface="Calibri" panose="020F0502020204030204" pitchFamily="34" charset="0"/>
              </a:rPr>
              <a:t>Track actual payments to all subconsultants</a:t>
            </a:r>
          </a:p>
          <a:p>
            <a:pPr marL="347472" indent="-347472">
              <a:spcBef>
                <a:spcPts val="600"/>
              </a:spcBef>
            </a:pPr>
            <a:r>
              <a:rPr lang="en-US" sz="3200" dirty="0">
                <a:solidFill>
                  <a:schemeClr val="tx1">
                    <a:lumMod val="65000"/>
                    <a:lumOff val="35000"/>
                  </a:schemeClr>
                </a:solidFill>
                <a:latin typeface="Gill Sans MT" panose="020B0502020104020203" pitchFamily="34" charset="0"/>
                <a:cs typeface="Calibri" panose="020F0502020204030204" pitchFamily="34" charset="0"/>
              </a:rPr>
              <a:t>Request changes to team</a:t>
            </a:r>
          </a:p>
          <a:p>
            <a:pPr marL="347472" indent="-347472">
              <a:spcBef>
                <a:spcPts val="600"/>
              </a:spcBef>
            </a:pPr>
            <a:r>
              <a:rPr lang="en-US" sz="3200" dirty="0">
                <a:solidFill>
                  <a:schemeClr val="tx1">
                    <a:lumMod val="65000"/>
                    <a:lumOff val="35000"/>
                  </a:schemeClr>
                </a:solidFill>
                <a:latin typeface="Gill Sans MT" panose="020B0502020104020203" pitchFamily="34" charset="0"/>
                <a:cs typeface="Calibri" panose="020F0502020204030204" pitchFamily="34" charset="0"/>
              </a:rPr>
              <a:t>Contractual Requirement</a:t>
            </a:r>
          </a:p>
        </p:txBody>
      </p:sp>
    </p:spTree>
    <p:extLst>
      <p:ext uri="{BB962C8B-B14F-4D97-AF65-F5344CB8AC3E}">
        <p14:creationId xmlns:p14="http://schemas.microsoft.com/office/powerpoint/2010/main" val="1548661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SMWVB Questions</a:t>
            </a:r>
          </a:p>
        </p:txBody>
      </p:sp>
      <p:sp>
        <p:nvSpPr>
          <p:cNvPr id="3" name="Content Placeholder 2"/>
          <p:cNvSpPr>
            <a:spLocks noGrp="1"/>
          </p:cNvSpPr>
          <p:nvPr>
            <p:ph idx="1"/>
          </p:nvPr>
        </p:nvSpPr>
        <p:spPr>
          <a:xfrm>
            <a:off x="678180" y="1125856"/>
            <a:ext cx="10595610" cy="4940264"/>
          </a:xfrm>
        </p:spPr>
        <p:txBody>
          <a:bodyPr/>
          <a:lstStyle/>
          <a:p>
            <a:pPr marL="0" indent="0" algn="just">
              <a:buNone/>
            </a:pPr>
            <a:r>
              <a:rPr lang="en-US" sz="2800" dirty="0"/>
              <a:t>Questions related to the SMWVB Program, the Good Faith Effort Plan (GFEP), or finding certified subconsultants may be directed to the SMWVB Program Manager until the RFQ is due. </a:t>
            </a:r>
          </a:p>
          <a:p>
            <a:pPr marL="0" indent="0" algn="ctr">
              <a:buNone/>
            </a:pPr>
            <a:endParaRPr lang="en-US" sz="2800" dirty="0"/>
          </a:p>
          <a:p>
            <a:pPr marL="0" indent="0" algn="ctr">
              <a:buNone/>
            </a:pPr>
            <a:r>
              <a:rPr lang="en-US" sz="2400" b="1" dirty="0"/>
              <a:t>Marisol V. Robles</a:t>
            </a:r>
          </a:p>
          <a:p>
            <a:pPr marL="0" indent="0" algn="ctr">
              <a:buNone/>
            </a:pPr>
            <a:r>
              <a:rPr lang="en-US" sz="2400" dirty="0"/>
              <a:t>SMWVB Program Manager</a:t>
            </a:r>
          </a:p>
          <a:p>
            <a:pPr marL="0" indent="0" algn="ctr">
              <a:buNone/>
            </a:pPr>
            <a:r>
              <a:rPr lang="en-US" sz="2400" dirty="0"/>
              <a:t>Email: </a:t>
            </a:r>
            <a:r>
              <a:rPr lang="en-US" sz="2400" dirty="0">
                <a:solidFill>
                  <a:schemeClr val="bg1">
                    <a:lumMod val="50000"/>
                  </a:schemeClr>
                </a:solidFill>
                <a:hlinkClick r:id="rId2"/>
              </a:rPr>
              <a:t>Marisol.Robles@saws.org</a:t>
            </a:r>
            <a:endParaRPr lang="en-US" sz="2400" dirty="0">
              <a:solidFill>
                <a:schemeClr val="bg1">
                  <a:lumMod val="50000"/>
                </a:schemeClr>
              </a:solidFill>
            </a:endParaRPr>
          </a:p>
          <a:p>
            <a:pPr marL="0" indent="0" algn="ctr">
              <a:buNone/>
            </a:pPr>
            <a:r>
              <a:rPr lang="en-US" sz="2400" dirty="0"/>
              <a:t>Telephone: (210) 233-3420</a:t>
            </a:r>
            <a:endParaRPr lang="en-US" dirty="0"/>
          </a:p>
        </p:txBody>
      </p:sp>
    </p:spTree>
    <p:extLst>
      <p:ext uri="{BB962C8B-B14F-4D97-AF65-F5344CB8AC3E}">
        <p14:creationId xmlns:p14="http://schemas.microsoft.com/office/powerpoint/2010/main" val="3991359756"/>
      </p:ext>
    </p:extLst>
  </p:cSld>
  <p:clrMapOvr>
    <a:masterClrMapping/>
  </p:clrMapOvr>
</p:sld>
</file>

<file path=ppt/theme/theme1.xml><?xml version="1.0" encoding="utf-8"?>
<a:theme xmlns:a="http://schemas.openxmlformats.org/drawingml/2006/main" name="OfficalPPT_DRAFT1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OfficalPPT_DRAFT1A</Template>
  <TotalTime>16859</TotalTime>
  <Words>2307</Words>
  <Application>Microsoft Office PowerPoint</Application>
  <PresentationFormat>Widescreen</PresentationFormat>
  <Paragraphs>276</Paragraphs>
  <Slides>36</Slides>
  <Notes>22</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36</vt:i4>
      </vt:variant>
    </vt:vector>
  </HeadingPairs>
  <TitlesOfParts>
    <vt:vector size="46" baseType="lpstr">
      <vt:lpstr>Arial</vt:lpstr>
      <vt:lpstr>Arial Black</vt:lpstr>
      <vt:lpstr>Calibri</vt:lpstr>
      <vt:lpstr>Gill Sans MT</vt:lpstr>
      <vt:lpstr>Times New Roman</vt:lpstr>
      <vt:lpstr>Wingdings</vt:lpstr>
      <vt:lpstr>OfficalPPT_DRAFT1A</vt:lpstr>
      <vt:lpstr>1 title slide</vt:lpstr>
      <vt:lpstr>1 title slide</vt:lpstr>
      <vt:lpstr>1 title slide</vt:lpstr>
      <vt:lpstr>PowerPoint Presentation</vt:lpstr>
      <vt:lpstr>WebEx Housekeeping</vt:lpstr>
      <vt:lpstr>Oral Statements</vt:lpstr>
      <vt:lpstr>Agenda</vt:lpstr>
      <vt:lpstr>Objective</vt:lpstr>
      <vt:lpstr>Aspirational SMWB Goal</vt:lpstr>
      <vt:lpstr>SMWB Requirements</vt:lpstr>
      <vt:lpstr>Post Award: Subcontractor Payment &amp; Utilization Reporting (S.P.U.R.) System</vt:lpstr>
      <vt:lpstr>SMWVB Questions</vt:lpstr>
      <vt:lpstr>Selection Process</vt:lpstr>
      <vt:lpstr>Selection Process  </vt:lpstr>
      <vt:lpstr>Evaluation Criteria</vt:lpstr>
      <vt:lpstr>Evaluation Criteria – Team Experience and Qualifications 30 points – Refer to Attachment II (Description 1)</vt:lpstr>
      <vt:lpstr>Evaluation Criteria – Team Experience and Qualifications 30 points – Refer to Attachment II (Description 2)</vt:lpstr>
      <vt:lpstr>Evaluation Criteria – Team Experience and Qualifications 30 points – Refer to Attachment II (Descriptions 3 &amp; 4)</vt:lpstr>
      <vt:lpstr>Evaluation Criteria – Similar Projects and Past Performance 30 points – Refer to Attachment II (Description I)</vt:lpstr>
      <vt:lpstr>Evaluation Criteria – Similar Projects and Past Performance 30 points – Refer to Attachment II (Description I) (Cont’d)</vt:lpstr>
      <vt:lpstr>Evaluation Criteria – Similar Projects and Past Performance 30 points – Refer to Attachment II (Description 2)</vt:lpstr>
      <vt:lpstr>Evaluation Criteria – Project Understanding and Approach 25 points – Refer to Attachment II (Description I)</vt:lpstr>
      <vt:lpstr>Evaluation Criteria – Project Understanding and Approach 25 points – Refer to Attachment II (Description 2)</vt:lpstr>
      <vt:lpstr>Evaluation Criteria – Project Understanding and Approach 25 points – Refer to Attachment II (Description 3)</vt:lpstr>
      <vt:lpstr>Submission Reminders</vt:lpstr>
      <vt:lpstr>Submission Reminders</vt:lpstr>
      <vt:lpstr>Key Dates</vt:lpstr>
      <vt:lpstr>Submittal Deadline</vt:lpstr>
      <vt:lpstr>Communication Reminders</vt:lpstr>
      <vt:lpstr>Background – Scope</vt:lpstr>
      <vt:lpstr>Background – Schedule</vt:lpstr>
      <vt:lpstr>Worrying about what we can control…</vt:lpstr>
      <vt:lpstr>Worrying about what we can control…</vt:lpstr>
      <vt:lpstr>Project Scope</vt:lpstr>
      <vt:lpstr>Project Scope</vt:lpstr>
      <vt:lpstr>Project Scope</vt:lpstr>
      <vt:lpstr>Project Scope</vt:lpstr>
      <vt:lpstr>Questions</vt:lpstr>
      <vt:lpstr>PowerPoint Presentation</vt:lpstr>
    </vt:vector>
  </TitlesOfParts>
  <Company>SAWS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probinson</dc:creator>
  <cp:lastModifiedBy>Susan Rodriquez</cp:lastModifiedBy>
  <cp:revision>395</cp:revision>
  <cp:lastPrinted>2022-05-17T15:54:36Z</cp:lastPrinted>
  <dcterms:created xsi:type="dcterms:W3CDTF">2012-11-29T16:16:02Z</dcterms:created>
  <dcterms:modified xsi:type="dcterms:W3CDTF">2022-05-18T20:29:07Z</dcterms:modified>
</cp:coreProperties>
</file>